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3" r:id="rId1"/>
  </p:sldMasterIdLst>
  <p:notesMasterIdLst>
    <p:notesMasterId r:id="rId53"/>
  </p:notesMasterIdLst>
  <p:sldIdLst>
    <p:sldId id="256" r:id="rId2"/>
    <p:sldId id="261" r:id="rId3"/>
    <p:sldId id="285" r:id="rId4"/>
    <p:sldId id="286" r:id="rId5"/>
    <p:sldId id="287" r:id="rId6"/>
    <p:sldId id="288" r:id="rId7"/>
    <p:sldId id="289" r:id="rId8"/>
    <p:sldId id="290" r:id="rId9"/>
    <p:sldId id="291" r:id="rId10"/>
    <p:sldId id="292" r:id="rId11"/>
    <p:sldId id="293" r:id="rId12"/>
    <p:sldId id="271" r:id="rId13"/>
    <p:sldId id="294" r:id="rId14"/>
    <p:sldId id="295" r:id="rId15"/>
    <p:sldId id="274" r:id="rId16"/>
    <p:sldId id="275" r:id="rId17"/>
    <p:sldId id="276" r:id="rId18"/>
    <p:sldId id="277" r:id="rId19"/>
    <p:sldId id="296" r:id="rId20"/>
    <p:sldId id="297" r:id="rId21"/>
    <p:sldId id="298" r:id="rId22"/>
    <p:sldId id="299" r:id="rId23"/>
    <p:sldId id="282" r:id="rId24"/>
    <p:sldId id="300" r:id="rId25"/>
    <p:sldId id="301" r:id="rId26"/>
    <p:sldId id="302" r:id="rId27"/>
    <p:sldId id="303" r:id="rId28"/>
    <p:sldId id="304" r:id="rId29"/>
    <p:sldId id="305" r:id="rId30"/>
    <p:sldId id="306" r:id="rId31"/>
    <p:sldId id="307" r:id="rId32"/>
    <p:sldId id="308" r:id="rId33"/>
    <p:sldId id="309" r:id="rId34"/>
    <p:sldId id="312" r:id="rId35"/>
    <p:sldId id="310" r:id="rId36"/>
    <p:sldId id="311" r:id="rId37"/>
    <p:sldId id="326" r:id="rId38"/>
    <p:sldId id="313" r:id="rId39"/>
    <p:sldId id="314" r:id="rId40"/>
    <p:sldId id="315" r:id="rId41"/>
    <p:sldId id="316" r:id="rId42"/>
    <p:sldId id="317" r:id="rId43"/>
    <p:sldId id="318" r:id="rId44"/>
    <p:sldId id="320" r:id="rId45"/>
    <p:sldId id="319" r:id="rId46"/>
    <p:sldId id="327" r:id="rId47"/>
    <p:sldId id="325" r:id="rId48"/>
    <p:sldId id="321" r:id="rId49"/>
    <p:sldId id="322" r:id="rId50"/>
    <p:sldId id="323" r:id="rId51"/>
    <p:sldId id="324"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5050"/>
    <a:srgbClr val="0066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682" autoAdjust="0"/>
  </p:normalViewPr>
  <p:slideViewPr>
    <p:cSldViewPr snapToGrid="0">
      <p:cViewPr varScale="1">
        <p:scale>
          <a:sx n="64" d="100"/>
          <a:sy n="64" d="100"/>
        </p:scale>
        <p:origin x="6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4B79F6-67E2-4EAF-AC66-FA7D47B8D90E}" type="datetimeFigureOut">
              <a:rPr lang="en-US" smtClean="0"/>
              <a:t>3/18/2020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3F3F2-9D9C-436D-8C7A-592B4C9C7DA2}" type="slidenum">
              <a:rPr lang="en-US" smtClean="0"/>
              <a:t>‹#›</a:t>
            </a:fld>
            <a:endParaRPr lang="en-US"/>
          </a:p>
        </p:txBody>
      </p:sp>
    </p:spTree>
    <p:extLst>
      <p:ext uri="{BB962C8B-B14F-4D97-AF65-F5344CB8AC3E}">
        <p14:creationId xmlns:p14="http://schemas.microsoft.com/office/powerpoint/2010/main" val="532841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1</a:t>
            </a:fld>
            <a:endParaRPr lang="en-US" dirty="0"/>
          </a:p>
        </p:txBody>
      </p:sp>
    </p:spTree>
    <p:extLst>
      <p:ext uri="{BB962C8B-B14F-4D97-AF65-F5344CB8AC3E}">
        <p14:creationId xmlns:p14="http://schemas.microsoft.com/office/powerpoint/2010/main" val="3753496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10</a:t>
            </a:fld>
            <a:endParaRPr lang="en-US" dirty="0"/>
          </a:p>
        </p:txBody>
      </p:sp>
    </p:spTree>
    <p:extLst>
      <p:ext uri="{BB962C8B-B14F-4D97-AF65-F5344CB8AC3E}">
        <p14:creationId xmlns:p14="http://schemas.microsoft.com/office/powerpoint/2010/main" val="2730185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11</a:t>
            </a:fld>
            <a:endParaRPr lang="en-US" dirty="0"/>
          </a:p>
        </p:txBody>
      </p:sp>
    </p:spTree>
    <p:extLst>
      <p:ext uri="{BB962C8B-B14F-4D97-AF65-F5344CB8AC3E}">
        <p14:creationId xmlns:p14="http://schemas.microsoft.com/office/powerpoint/2010/main" val="703465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13</a:t>
            </a:fld>
            <a:endParaRPr lang="en-US" dirty="0"/>
          </a:p>
        </p:txBody>
      </p:sp>
    </p:spTree>
    <p:extLst>
      <p:ext uri="{BB962C8B-B14F-4D97-AF65-F5344CB8AC3E}">
        <p14:creationId xmlns:p14="http://schemas.microsoft.com/office/powerpoint/2010/main" val="2307765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Harry, going to Hogwarts was an escape from an abusive home. He loved it—for the first time in his life, a place felt like home. Readers felt that emotion for Harry’s world through his point of view. </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14</a:t>
            </a:fld>
            <a:endParaRPr lang="en-US" dirty="0"/>
          </a:p>
        </p:txBody>
      </p:sp>
    </p:spTree>
    <p:extLst>
      <p:ext uri="{BB962C8B-B14F-4D97-AF65-F5344CB8AC3E}">
        <p14:creationId xmlns:p14="http://schemas.microsoft.com/office/powerpoint/2010/main" val="3239348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of Instruction for Sensory Detail- Identify / Slides 15-28: 7 minutes</a:t>
            </a:r>
          </a:p>
          <a:p>
            <a:r>
              <a:rPr lang="en-US" dirty="0"/>
              <a:t>Instructor’s notes: Let’s look at an example of a setting description and the point of view used to describe it.  </a:t>
            </a:r>
          </a:p>
        </p:txBody>
      </p:sp>
      <p:sp>
        <p:nvSpPr>
          <p:cNvPr id="4" name="Slide Number Placeholder 3"/>
          <p:cNvSpPr>
            <a:spLocks noGrp="1"/>
          </p:cNvSpPr>
          <p:nvPr>
            <p:ph type="sldNum" sz="quarter" idx="5"/>
          </p:nvPr>
        </p:nvSpPr>
        <p:spPr/>
        <p:txBody>
          <a:bodyPr/>
          <a:lstStyle/>
          <a:p>
            <a:fld id="{B073F3F2-9D9C-436D-8C7A-592B4C9C7DA2}" type="slidenum">
              <a:rPr lang="en-US" smtClean="0"/>
              <a:t>15</a:t>
            </a:fld>
            <a:endParaRPr lang="en-US" dirty="0"/>
          </a:p>
        </p:txBody>
      </p:sp>
    </p:spTree>
    <p:extLst>
      <p:ext uri="{BB962C8B-B14F-4D97-AF65-F5344CB8AC3E}">
        <p14:creationId xmlns:p14="http://schemas.microsoft.com/office/powerpoint/2010/main" val="2035825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Bod Owens, the POV character, a graveyard isn’t a scary or sad place—it’s his home. He lives there, and Silas is one of the adults who looks after him. </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16</a:t>
            </a:fld>
            <a:endParaRPr lang="en-US" dirty="0"/>
          </a:p>
        </p:txBody>
      </p:sp>
    </p:spTree>
    <p:extLst>
      <p:ext uri="{BB962C8B-B14F-4D97-AF65-F5344CB8AC3E}">
        <p14:creationId xmlns:p14="http://schemas.microsoft.com/office/powerpoint/2010/main" val="3025610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specifically at the point of view </a:t>
            </a:r>
            <a:r>
              <a:rPr lang="en-US" dirty="0" err="1"/>
              <a:t>Gaiman</a:t>
            </a:r>
            <a:r>
              <a:rPr lang="en-US" dirty="0"/>
              <a:t> uses. In a novel, the POV character is usually established from the beginning of the book. Bod Owens is the main character in </a:t>
            </a:r>
            <a:r>
              <a:rPr lang="en-US" i="1" dirty="0"/>
              <a:t>The Graveyard Book</a:t>
            </a:r>
            <a:r>
              <a:rPr lang="en-US" dirty="0"/>
              <a:t>.</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17</a:t>
            </a:fld>
            <a:endParaRPr lang="en-US"/>
          </a:p>
        </p:txBody>
      </p:sp>
    </p:spTree>
    <p:extLst>
      <p:ext uri="{BB962C8B-B14F-4D97-AF65-F5344CB8AC3E}">
        <p14:creationId xmlns:p14="http://schemas.microsoft.com/office/powerpoint/2010/main" val="237572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look at how </a:t>
            </a:r>
            <a:r>
              <a:rPr lang="en-US" dirty="0" err="1"/>
              <a:t>Gaiman</a:t>
            </a:r>
            <a:r>
              <a:rPr lang="en-US" dirty="0"/>
              <a:t> describes the scene. First, Bod is relaxed in this place, watching what’s happening around him. The description that follows is positive because we see it from Bod’s perspective.</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18</a:t>
            </a:fld>
            <a:endParaRPr lang="en-US"/>
          </a:p>
        </p:txBody>
      </p:sp>
    </p:spTree>
    <p:extLst>
      <p:ext uri="{BB962C8B-B14F-4D97-AF65-F5344CB8AC3E}">
        <p14:creationId xmlns:p14="http://schemas.microsoft.com/office/powerpoint/2010/main" val="4222330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words in yellow. These are all active verbs. </a:t>
            </a:r>
            <a:r>
              <a:rPr lang="en-US" dirty="0" err="1"/>
              <a:t>Gaiman</a:t>
            </a:r>
            <a:r>
              <a:rPr lang="en-US" dirty="0"/>
              <a:t> isn’t telling us what it looks like—things are happening, and the reader is engaged by visualizing the action in the scene.</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19</a:t>
            </a:fld>
            <a:endParaRPr lang="en-US"/>
          </a:p>
        </p:txBody>
      </p:sp>
    </p:spTree>
    <p:extLst>
      <p:ext uri="{BB962C8B-B14F-4D97-AF65-F5344CB8AC3E}">
        <p14:creationId xmlns:p14="http://schemas.microsoft.com/office/powerpoint/2010/main" val="2876370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words in green. These are adjectives that help to paint or fill in some of the details of that scene.</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20</a:t>
            </a:fld>
            <a:endParaRPr lang="en-US"/>
          </a:p>
        </p:txBody>
      </p:sp>
    </p:spTree>
    <p:extLst>
      <p:ext uri="{BB962C8B-B14F-4D97-AF65-F5344CB8AC3E}">
        <p14:creationId xmlns:p14="http://schemas.microsoft.com/office/powerpoint/2010/main" val="233040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of Instruction for Introduction / Slides 2-7: 5 minutes</a:t>
            </a:r>
          </a:p>
        </p:txBody>
      </p:sp>
      <p:sp>
        <p:nvSpPr>
          <p:cNvPr id="4" name="Slide Number Placeholder 3"/>
          <p:cNvSpPr>
            <a:spLocks noGrp="1"/>
          </p:cNvSpPr>
          <p:nvPr>
            <p:ph type="sldNum" sz="quarter" idx="5"/>
          </p:nvPr>
        </p:nvSpPr>
        <p:spPr/>
        <p:txBody>
          <a:bodyPr/>
          <a:lstStyle/>
          <a:p>
            <a:fld id="{B073F3F2-9D9C-436D-8C7A-592B4C9C7DA2}" type="slidenum">
              <a:rPr lang="en-US" smtClean="0"/>
              <a:t>2</a:t>
            </a:fld>
            <a:endParaRPr lang="en-US" dirty="0"/>
          </a:p>
        </p:txBody>
      </p:sp>
    </p:spTree>
    <p:extLst>
      <p:ext uri="{BB962C8B-B14F-4D97-AF65-F5344CB8AC3E}">
        <p14:creationId xmlns:p14="http://schemas.microsoft.com/office/powerpoint/2010/main" val="2081164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words in blue. These nouns provide us with sensory details—visually we can imagine the wildflowers, the bees, the sunlight, the beetle, and the stone. We have a sound included—the buzz of the bees—and the two uses of sun imply a warm feeling. </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21</a:t>
            </a:fld>
            <a:endParaRPr lang="en-US"/>
          </a:p>
        </p:txBody>
      </p:sp>
    </p:spTree>
    <p:extLst>
      <p:ext uri="{BB962C8B-B14F-4D97-AF65-F5344CB8AC3E}">
        <p14:creationId xmlns:p14="http://schemas.microsoft.com/office/powerpoint/2010/main" val="3004771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22</a:t>
            </a:fld>
            <a:endParaRPr lang="en-US"/>
          </a:p>
        </p:txBody>
      </p:sp>
    </p:spTree>
    <p:extLst>
      <p:ext uri="{BB962C8B-B14F-4D97-AF65-F5344CB8AC3E}">
        <p14:creationId xmlns:p14="http://schemas.microsoft.com/office/powerpoint/2010/main" val="352063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23</a:t>
            </a:fld>
            <a:endParaRPr lang="en-US"/>
          </a:p>
        </p:txBody>
      </p:sp>
    </p:spTree>
    <p:extLst>
      <p:ext uri="{BB962C8B-B14F-4D97-AF65-F5344CB8AC3E}">
        <p14:creationId xmlns:p14="http://schemas.microsoft.com/office/powerpoint/2010/main" val="2847411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Calibri" panose="020F0502020204030204" pitchFamily="34" charset="0"/>
                <a:cs typeface="Times New Roman" panose="02020603050405020304" pitchFamily="18" charset="0"/>
              </a:rPr>
              <a:t>(Begin Guided Practice) Let’s start with the point of view Green uses. Quentin</a:t>
            </a:r>
            <a:r>
              <a:rPr lang="en-US" dirty="0"/>
              <a:t> is the main character in </a:t>
            </a:r>
            <a:r>
              <a:rPr lang="en-US" i="1" dirty="0"/>
              <a:t>Paper Towns</a:t>
            </a:r>
            <a:r>
              <a:rPr lang="en-US" dirty="0"/>
              <a:t>. Who can tell us the voice in this point of view? What about the tense?</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24</a:t>
            </a:fld>
            <a:endParaRPr lang="en-US" dirty="0"/>
          </a:p>
        </p:txBody>
      </p:sp>
    </p:spTree>
    <p:extLst>
      <p:ext uri="{BB962C8B-B14F-4D97-AF65-F5344CB8AC3E}">
        <p14:creationId xmlns:p14="http://schemas.microsoft.com/office/powerpoint/2010/main" val="2773677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our descriptions need active verbs, adjectives, and sensory details. Who can find some active verbs in this paragraph?</a:t>
            </a:r>
          </a:p>
        </p:txBody>
      </p:sp>
      <p:sp>
        <p:nvSpPr>
          <p:cNvPr id="4" name="Slide Number Placeholder 3"/>
          <p:cNvSpPr>
            <a:spLocks noGrp="1"/>
          </p:cNvSpPr>
          <p:nvPr>
            <p:ph type="sldNum" sz="quarter" idx="5"/>
          </p:nvPr>
        </p:nvSpPr>
        <p:spPr/>
        <p:txBody>
          <a:bodyPr/>
          <a:lstStyle/>
          <a:p>
            <a:fld id="{B073F3F2-9D9C-436D-8C7A-592B4C9C7DA2}" type="slidenum">
              <a:rPr lang="en-US" smtClean="0"/>
              <a:t>25</a:t>
            </a:fld>
            <a:endParaRPr lang="en-US" dirty="0"/>
          </a:p>
        </p:txBody>
      </p:sp>
    </p:spTree>
    <p:extLst>
      <p:ext uri="{BB962C8B-B14F-4D97-AF65-F5344CB8AC3E}">
        <p14:creationId xmlns:p14="http://schemas.microsoft.com/office/powerpoint/2010/main" val="1879968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can find some adjectives in this paragraph?</a:t>
            </a:r>
          </a:p>
          <a:p>
            <a:r>
              <a:rPr lang="en-US" dirty="0"/>
              <a:t>Notice, also, more of those active verbs--</a:t>
            </a:r>
          </a:p>
        </p:txBody>
      </p:sp>
      <p:sp>
        <p:nvSpPr>
          <p:cNvPr id="4" name="Slide Number Placeholder 3"/>
          <p:cNvSpPr>
            <a:spLocks noGrp="1"/>
          </p:cNvSpPr>
          <p:nvPr>
            <p:ph type="sldNum" sz="quarter" idx="5"/>
          </p:nvPr>
        </p:nvSpPr>
        <p:spPr/>
        <p:txBody>
          <a:bodyPr/>
          <a:lstStyle/>
          <a:p>
            <a:fld id="{B073F3F2-9D9C-436D-8C7A-592B4C9C7DA2}" type="slidenum">
              <a:rPr lang="en-US" smtClean="0"/>
              <a:t>26</a:t>
            </a:fld>
            <a:endParaRPr lang="en-US" dirty="0"/>
          </a:p>
        </p:txBody>
      </p:sp>
    </p:spTree>
    <p:extLst>
      <p:ext uri="{BB962C8B-B14F-4D97-AF65-F5344CB8AC3E}">
        <p14:creationId xmlns:p14="http://schemas.microsoft.com/office/powerpoint/2010/main" val="3540572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had several visual or sight details at this point. Let’s identify more sensory details, where the active verbs and adjectives work with the nouns to create descriptive sentences.  </a:t>
            </a:r>
          </a:p>
          <a:p>
            <a:r>
              <a:rPr lang="en-US" dirty="0"/>
              <a:t>We have the smell and feel of the water, the sight of the trees, the tanks, and the amphitheater and Shamu, and the sound of </a:t>
            </a:r>
            <a:r>
              <a:rPr lang="en-US" dirty="0" err="1"/>
              <a:t>Muzak</a:t>
            </a:r>
            <a:r>
              <a:rPr lang="en-US" dirty="0"/>
              <a:t>. (4 of the 5 senses in only 3 sentences.)  *If a student asks, the last sentence does use the passive were playing but makes up for it with an active verb with the speakers lining the walkway. </a:t>
            </a:r>
          </a:p>
        </p:txBody>
      </p:sp>
      <p:sp>
        <p:nvSpPr>
          <p:cNvPr id="4" name="Slide Number Placeholder 3"/>
          <p:cNvSpPr>
            <a:spLocks noGrp="1"/>
          </p:cNvSpPr>
          <p:nvPr>
            <p:ph type="sldNum" sz="quarter" idx="5"/>
          </p:nvPr>
        </p:nvSpPr>
        <p:spPr/>
        <p:txBody>
          <a:bodyPr/>
          <a:lstStyle/>
          <a:p>
            <a:fld id="{B073F3F2-9D9C-436D-8C7A-592B4C9C7DA2}" type="slidenum">
              <a:rPr lang="en-US" smtClean="0"/>
              <a:t>27</a:t>
            </a:fld>
            <a:endParaRPr lang="en-US"/>
          </a:p>
        </p:txBody>
      </p:sp>
    </p:spTree>
    <p:extLst>
      <p:ext uri="{BB962C8B-B14F-4D97-AF65-F5344CB8AC3E}">
        <p14:creationId xmlns:p14="http://schemas.microsoft.com/office/powerpoint/2010/main" val="2368856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28</a:t>
            </a:fld>
            <a:endParaRPr lang="en-US"/>
          </a:p>
        </p:txBody>
      </p:sp>
    </p:spTree>
    <p:extLst>
      <p:ext uri="{BB962C8B-B14F-4D97-AF65-F5344CB8AC3E}">
        <p14:creationId xmlns:p14="http://schemas.microsoft.com/office/powerpoint/2010/main" val="2705287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of Instruction for Point of View - Establish / Slides 29-32: 5 minutes</a:t>
            </a:r>
          </a:p>
          <a:p>
            <a:r>
              <a:rPr lang="en-US" dirty="0"/>
              <a:t>Instructor’s Notes: We can use WWW questions to identify and establish a point of view. For this practice, these answers will be given.</a:t>
            </a:r>
          </a:p>
        </p:txBody>
      </p:sp>
      <p:sp>
        <p:nvSpPr>
          <p:cNvPr id="4" name="Slide Number Placeholder 3"/>
          <p:cNvSpPr>
            <a:spLocks noGrp="1"/>
          </p:cNvSpPr>
          <p:nvPr>
            <p:ph type="sldNum" sz="quarter" idx="5"/>
          </p:nvPr>
        </p:nvSpPr>
        <p:spPr/>
        <p:txBody>
          <a:bodyPr/>
          <a:lstStyle/>
          <a:p>
            <a:fld id="{B073F3F2-9D9C-436D-8C7A-592B4C9C7DA2}" type="slidenum">
              <a:rPr lang="en-US" smtClean="0"/>
              <a:t>29</a:t>
            </a:fld>
            <a:endParaRPr lang="en-US"/>
          </a:p>
        </p:txBody>
      </p:sp>
    </p:spTree>
    <p:extLst>
      <p:ext uri="{BB962C8B-B14F-4D97-AF65-F5344CB8AC3E}">
        <p14:creationId xmlns:p14="http://schemas.microsoft.com/office/powerpoint/2010/main" val="997084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also be using visual prompts to practice the techniques.</a:t>
            </a:r>
          </a:p>
        </p:txBody>
      </p:sp>
      <p:sp>
        <p:nvSpPr>
          <p:cNvPr id="4" name="Slide Number Placeholder 3"/>
          <p:cNvSpPr>
            <a:spLocks noGrp="1"/>
          </p:cNvSpPr>
          <p:nvPr>
            <p:ph type="sldNum" sz="quarter" idx="5"/>
          </p:nvPr>
        </p:nvSpPr>
        <p:spPr/>
        <p:txBody>
          <a:bodyPr/>
          <a:lstStyle/>
          <a:p>
            <a:fld id="{B073F3F2-9D9C-436D-8C7A-592B4C9C7DA2}" type="slidenum">
              <a:rPr lang="en-US" smtClean="0"/>
              <a:t>30</a:t>
            </a:fld>
            <a:endParaRPr lang="en-US"/>
          </a:p>
        </p:txBody>
      </p:sp>
    </p:spTree>
    <p:extLst>
      <p:ext uri="{BB962C8B-B14F-4D97-AF65-F5344CB8AC3E}">
        <p14:creationId xmlns:p14="http://schemas.microsoft.com/office/powerpoint/2010/main" val="3693627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 Notes: Photos, like the ones in this introduction, and videos produced for television and film have the advantage of visual representation to engage the viewer. </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3</a:t>
            </a:fld>
            <a:endParaRPr lang="en-US" dirty="0"/>
          </a:p>
        </p:txBody>
      </p:sp>
    </p:spTree>
    <p:extLst>
      <p:ext uri="{BB962C8B-B14F-4D97-AF65-F5344CB8AC3E}">
        <p14:creationId xmlns:p14="http://schemas.microsoft.com/office/powerpoint/2010/main" val="3514006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use this photo as Jenny’s room. (A photograph of a bedroom with a bookcase on the left, windows behind the bed, a computer and headphones on the bed, shoes on the floor, and a nightstand on the right with an apple, a lamp, and more books.)</a:t>
            </a:r>
          </a:p>
        </p:txBody>
      </p:sp>
      <p:sp>
        <p:nvSpPr>
          <p:cNvPr id="4" name="Slide Number Placeholder 3"/>
          <p:cNvSpPr>
            <a:spLocks noGrp="1"/>
          </p:cNvSpPr>
          <p:nvPr>
            <p:ph type="sldNum" sz="quarter" idx="5"/>
          </p:nvPr>
        </p:nvSpPr>
        <p:spPr/>
        <p:txBody>
          <a:bodyPr/>
          <a:lstStyle/>
          <a:p>
            <a:fld id="{B073F3F2-9D9C-436D-8C7A-592B4C9C7DA2}" type="slidenum">
              <a:rPr lang="en-US" smtClean="0"/>
              <a:t>31</a:t>
            </a:fld>
            <a:endParaRPr lang="en-US"/>
          </a:p>
        </p:txBody>
      </p:sp>
    </p:spTree>
    <p:extLst>
      <p:ext uri="{BB962C8B-B14F-4D97-AF65-F5344CB8AC3E}">
        <p14:creationId xmlns:p14="http://schemas.microsoft.com/office/powerpoint/2010/main" val="1444441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need to compose a sentence in the chosen point of view that places Sam in the room in an active way.</a:t>
            </a:r>
          </a:p>
        </p:txBody>
      </p:sp>
      <p:sp>
        <p:nvSpPr>
          <p:cNvPr id="4" name="Slide Number Placeholder 3"/>
          <p:cNvSpPr>
            <a:spLocks noGrp="1"/>
          </p:cNvSpPr>
          <p:nvPr>
            <p:ph type="sldNum" sz="quarter" idx="5"/>
          </p:nvPr>
        </p:nvSpPr>
        <p:spPr/>
        <p:txBody>
          <a:bodyPr/>
          <a:lstStyle/>
          <a:p>
            <a:fld id="{B073F3F2-9D9C-436D-8C7A-592B4C9C7DA2}" type="slidenum">
              <a:rPr lang="en-US" smtClean="0"/>
              <a:t>32</a:t>
            </a:fld>
            <a:endParaRPr lang="en-US"/>
          </a:p>
        </p:txBody>
      </p:sp>
    </p:spTree>
    <p:extLst>
      <p:ext uri="{BB962C8B-B14F-4D97-AF65-F5344CB8AC3E}">
        <p14:creationId xmlns:p14="http://schemas.microsoft.com/office/powerpoint/2010/main" val="1096488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of Instruction for Sensory Detail- Compose / Slides 33-43: 14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need to compose a descriptive sentence in the chosen point of view. We need to choose an action, and adjective, and a sensory detail.</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33</a:t>
            </a:fld>
            <a:endParaRPr lang="en-US"/>
          </a:p>
        </p:txBody>
      </p:sp>
    </p:spTree>
    <p:extLst>
      <p:ext uri="{BB962C8B-B14F-4D97-AF65-F5344CB8AC3E}">
        <p14:creationId xmlns:p14="http://schemas.microsoft.com/office/powerpoint/2010/main" val="2293496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notice the colorful items here—Jenny seems to have a lot of books. Let’s have Sam interact with the books.</a:t>
            </a:r>
          </a:p>
        </p:txBody>
      </p:sp>
      <p:sp>
        <p:nvSpPr>
          <p:cNvPr id="4" name="Slide Number Placeholder 3"/>
          <p:cNvSpPr>
            <a:spLocks noGrp="1"/>
          </p:cNvSpPr>
          <p:nvPr>
            <p:ph type="sldNum" sz="quarter" idx="5"/>
          </p:nvPr>
        </p:nvSpPr>
        <p:spPr/>
        <p:txBody>
          <a:bodyPr/>
          <a:lstStyle/>
          <a:p>
            <a:fld id="{B073F3F2-9D9C-436D-8C7A-592B4C9C7DA2}" type="slidenum">
              <a:rPr lang="en-US" smtClean="0"/>
              <a:t>34</a:t>
            </a:fld>
            <a:endParaRPr lang="en-US"/>
          </a:p>
        </p:txBody>
      </p:sp>
    </p:spTree>
    <p:extLst>
      <p:ext uri="{BB962C8B-B14F-4D97-AF65-F5344CB8AC3E}">
        <p14:creationId xmlns:p14="http://schemas.microsoft.com/office/powerpoint/2010/main" val="3365202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choose an action, and adjective, and a sensory detail.</a:t>
            </a:r>
          </a:p>
        </p:txBody>
      </p:sp>
      <p:sp>
        <p:nvSpPr>
          <p:cNvPr id="4" name="Slide Number Placeholder 3"/>
          <p:cNvSpPr>
            <a:spLocks noGrp="1"/>
          </p:cNvSpPr>
          <p:nvPr>
            <p:ph type="sldNum" sz="quarter" idx="5"/>
          </p:nvPr>
        </p:nvSpPr>
        <p:spPr/>
        <p:txBody>
          <a:bodyPr/>
          <a:lstStyle/>
          <a:p>
            <a:fld id="{B073F3F2-9D9C-436D-8C7A-592B4C9C7DA2}" type="slidenum">
              <a:rPr lang="en-US" smtClean="0"/>
              <a:t>35</a:t>
            </a:fld>
            <a:endParaRPr lang="en-US"/>
          </a:p>
        </p:txBody>
      </p:sp>
    </p:spTree>
    <p:extLst>
      <p:ext uri="{BB962C8B-B14F-4D97-AF65-F5344CB8AC3E}">
        <p14:creationId xmlns:p14="http://schemas.microsoft.com/office/powerpoint/2010/main" val="3444150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I’ll compose the sentence, staying in Sam’s 1</a:t>
            </a:r>
            <a:r>
              <a:rPr lang="en-US" baseline="30000" dirty="0"/>
              <a:t>st</a:t>
            </a:r>
            <a:r>
              <a:rPr lang="en-US" dirty="0"/>
              <a:t> person POV. I have an active verb. It’s a visual detail, and I have multiple adjectives. This is okay, but the descriptive sentence has a passive verb, are. Cover is a noun, but it can also be an active verb.</a:t>
            </a:r>
          </a:p>
          <a:p>
            <a:r>
              <a:rPr lang="en-US" dirty="0"/>
              <a:t>Those covers on the books can also be called jackets, and they are covering the titles. I’m going to use that as an active verb here.</a:t>
            </a:r>
          </a:p>
        </p:txBody>
      </p:sp>
      <p:sp>
        <p:nvSpPr>
          <p:cNvPr id="4" name="Slide Number Placeholder 3"/>
          <p:cNvSpPr>
            <a:spLocks noGrp="1"/>
          </p:cNvSpPr>
          <p:nvPr>
            <p:ph type="sldNum" sz="quarter" idx="5"/>
          </p:nvPr>
        </p:nvSpPr>
        <p:spPr/>
        <p:txBody>
          <a:bodyPr/>
          <a:lstStyle/>
          <a:p>
            <a:fld id="{B073F3F2-9D9C-436D-8C7A-592B4C9C7DA2}" type="slidenum">
              <a:rPr lang="en-US" smtClean="0"/>
              <a:t>36</a:t>
            </a:fld>
            <a:endParaRPr lang="en-US"/>
          </a:p>
        </p:txBody>
      </p:sp>
    </p:spTree>
    <p:extLst>
      <p:ext uri="{BB962C8B-B14F-4D97-AF65-F5344CB8AC3E}">
        <p14:creationId xmlns:p14="http://schemas.microsoft.com/office/powerpoint/2010/main" val="1528010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new sentence.</a:t>
            </a:r>
          </a:p>
          <a:p>
            <a:r>
              <a:rPr lang="en-US" dirty="0"/>
              <a:t>I have my active verb—cover, my adjectives, bright pink, green, and blue, and Sam is seeing this. It stays in Sam’s POV.</a:t>
            </a:r>
          </a:p>
        </p:txBody>
      </p:sp>
      <p:sp>
        <p:nvSpPr>
          <p:cNvPr id="4" name="Slide Number Placeholder 3"/>
          <p:cNvSpPr>
            <a:spLocks noGrp="1"/>
          </p:cNvSpPr>
          <p:nvPr>
            <p:ph type="sldNum" sz="quarter" idx="5"/>
          </p:nvPr>
        </p:nvSpPr>
        <p:spPr/>
        <p:txBody>
          <a:bodyPr/>
          <a:lstStyle/>
          <a:p>
            <a:fld id="{B073F3F2-9D9C-436D-8C7A-592B4C9C7DA2}" type="slidenum">
              <a:rPr lang="en-US" smtClean="0"/>
              <a:t>37</a:t>
            </a:fld>
            <a:endParaRPr lang="en-US"/>
          </a:p>
        </p:txBody>
      </p:sp>
    </p:spTree>
    <p:extLst>
      <p:ext uri="{BB962C8B-B14F-4D97-AF65-F5344CB8AC3E}">
        <p14:creationId xmlns:p14="http://schemas.microsoft.com/office/powerpoint/2010/main" val="3864233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a sight detail now, so next we’ll add two different sensory details. </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38</a:t>
            </a:fld>
            <a:endParaRPr lang="en-US"/>
          </a:p>
        </p:txBody>
      </p:sp>
    </p:spTree>
    <p:extLst>
      <p:ext uri="{BB962C8B-B14F-4D97-AF65-F5344CB8AC3E}">
        <p14:creationId xmlns:p14="http://schemas.microsoft.com/office/powerpoint/2010/main" val="3033561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notice the apples—those have taste. I see the headphones and the computer—those make sounds. The blanket and carpet probably feel soft. And the makeup and cosmetics may have a smell. </a:t>
            </a:r>
          </a:p>
        </p:txBody>
      </p:sp>
      <p:sp>
        <p:nvSpPr>
          <p:cNvPr id="4" name="Slide Number Placeholder 3"/>
          <p:cNvSpPr>
            <a:spLocks noGrp="1"/>
          </p:cNvSpPr>
          <p:nvPr>
            <p:ph type="sldNum" sz="quarter" idx="5"/>
          </p:nvPr>
        </p:nvSpPr>
        <p:spPr/>
        <p:txBody>
          <a:bodyPr/>
          <a:lstStyle/>
          <a:p>
            <a:fld id="{B073F3F2-9D9C-436D-8C7A-592B4C9C7DA2}" type="slidenum">
              <a:rPr lang="en-US" smtClean="0"/>
              <a:t>39</a:t>
            </a:fld>
            <a:endParaRPr lang="en-US"/>
          </a:p>
        </p:txBody>
      </p:sp>
    </p:spTree>
    <p:extLst>
      <p:ext uri="{BB962C8B-B14F-4D97-AF65-F5344CB8AC3E}">
        <p14:creationId xmlns:p14="http://schemas.microsoft.com/office/powerpoint/2010/main" val="24033396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choose an action, and adjective, and the sensory details.</a:t>
            </a:r>
          </a:p>
        </p:txBody>
      </p:sp>
      <p:sp>
        <p:nvSpPr>
          <p:cNvPr id="4" name="Slide Number Placeholder 3"/>
          <p:cNvSpPr>
            <a:spLocks noGrp="1"/>
          </p:cNvSpPr>
          <p:nvPr>
            <p:ph type="sldNum" sz="quarter" idx="5"/>
          </p:nvPr>
        </p:nvSpPr>
        <p:spPr/>
        <p:txBody>
          <a:bodyPr/>
          <a:lstStyle/>
          <a:p>
            <a:fld id="{B073F3F2-9D9C-436D-8C7A-592B4C9C7DA2}" type="slidenum">
              <a:rPr lang="en-US" smtClean="0"/>
              <a:t>40</a:t>
            </a:fld>
            <a:endParaRPr lang="en-US"/>
          </a:p>
        </p:txBody>
      </p:sp>
    </p:spTree>
    <p:extLst>
      <p:ext uri="{BB962C8B-B14F-4D97-AF65-F5344CB8AC3E}">
        <p14:creationId xmlns:p14="http://schemas.microsoft.com/office/powerpoint/2010/main" val="3991465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4</a:t>
            </a:fld>
            <a:endParaRPr lang="en-US" dirty="0"/>
          </a:p>
        </p:txBody>
      </p:sp>
    </p:spTree>
    <p:extLst>
      <p:ext uri="{BB962C8B-B14F-4D97-AF65-F5344CB8AC3E}">
        <p14:creationId xmlns:p14="http://schemas.microsoft.com/office/powerpoint/2010/main" val="3591769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I’ll compose the sentences. Sam will cross the room to check the perfume.</a:t>
            </a:r>
          </a:p>
          <a:p>
            <a:r>
              <a:rPr lang="en-US" dirty="0"/>
              <a:t>I check back to make sure I active verbs, adjectives, and a sense—here it’s smell.</a:t>
            </a:r>
          </a:p>
        </p:txBody>
      </p:sp>
      <p:sp>
        <p:nvSpPr>
          <p:cNvPr id="4" name="Slide Number Placeholder 3"/>
          <p:cNvSpPr>
            <a:spLocks noGrp="1"/>
          </p:cNvSpPr>
          <p:nvPr>
            <p:ph type="sldNum" sz="quarter" idx="5"/>
          </p:nvPr>
        </p:nvSpPr>
        <p:spPr/>
        <p:txBody>
          <a:bodyPr/>
          <a:lstStyle/>
          <a:p>
            <a:fld id="{B073F3F2-9D9C-436D-8C7A-592B4C9C7DA2}" type="slidenum">
              <a:rPr lang="en-US" smtClean="0"/>
              <a:t>41</a:t>
            </a:fld>
            <a:endParaRPr lang="en-US"/>
          </a:p>
        </p:txBody>
      </p:sp>
    </p:spTree>
    <p:extLst>
      <p:ext uri="{BB962C8B-B14F-4D97-AF65-F5344CB8AC3E}">
        <p14:creationId xmlns:p14="http://schemas.microsoft.com/office/powerpoint/2010/main" val="2658824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Sam will wake up the computer to see what music she likes. </a:t>
            </a:r>
          </a:p>
          <a:p>
            <a:r>
              <a:rPr lang="en-US" dirty="0"/>
              <a:t>I check back for active verbs, adjectives, and a sense—here it’s the sound of the computer whirring.</a:t>
            </a:r>
          </a:p>
        </p:txBody>
      </p:sp>
      <p:sp>
        <p:nvSpPr>
          <p:cNvPr id="4" name="Slide Number Placeholder 3"/>
          <p:cNvSpPr>
            <a:spLocks noGrp="1"/>
          </p:cNvSpPr>
          <p:nvPr>
            <p:ph type="sldNum" sz="quarter" idx="5"/>
          </p:nvPr>
        </p:nvSpPr>
        <p:spPr/>
        <p:txBody>
          <a:bodyPr/>
          <a:lstStyle/>
          <a:p>
            <a:fld id="{B073F3F2-9D9C-436D-8C7A-592B4C9C7DA2}" type="slidenum">
              <a:rPr lang="en-US" smtClean="0"/>
              <a:t>42</a:t>
            </a:fld>
            <a:endParaRPr lang="en-US"/>
          </a:p>
        </p:txBody>
      </p:sp>
    </p:spTree>
    <p:extLst>
      <p:ext uri="{BB962C8B-B14F-4D97-AF65-F5344CB8AC3E}">
        <p14:creationId xmlns:p14="http://schemas.microsoft.com/office/powerpoint/2010/main" val="1810974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put the full paragraph together, it’s logically connected—Sam is trying to choose a gift. He’s in Jenny’s room interacting with her things. This full paragraph is 7 sentences long and 125 words. </a:t>
            </a:r>
          </a:p>
        </p:txBody>
      </p:sp>
      <p:sp>
        <p:nvSpPr>
          <p:cNvPr id="4" name="Slide Number Placeholder 3"/>
          <p:cNvSpPr>
            <a:spLocks noGrp="1"/>
          </p:cNvSpPr>
          <p:nvPr>
            <p:ph type="sldNum" sz="quarter" idx="5"/>
          </p:nvPr>
        </p:nvSpPr>
        <p:spPr/>
        <p:txBody>
          <a:bodyPr/>
          <a:lstStyle/>
          <a:p>
            <a:fld id="{B073F3F2-9D9C-436D-8C7A-592B4C9C7DA2}" type="slidenum">
              <a:rPr lang="en-US" smtClean="0"/>
              <a:t>43</a:t>
            </a:fld>
            <a:endParaRPr lang="en-US"/>
          </a:p>
        </p:txBody>
      </p:sp>
    </p:spTree>
    <p:extLst>
      <p:ext uri="{BB962C8B-B14F-4D97-AF65-F5344CB8AC3E}">
        <p14:creationId xmlns:p14="http://schemas.microsoft.com/office/powerpoint/2010/main" val="3658222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Practice – Distribute note cards.) Next, you’re going to practice these techniques. For this practice, we’re using a given point of view and the same visual prompt for the room. We’re still with Sam, using third person, past tense, and we’re still in Jenny’s room. The difference this time is Sam’s reason for entering the room. </a:t>
            </a:r>
          </a:p>
        </p:txBody>
      </p:sp>
      <p:sp>
        <p:nvSpPr>
          <p:cNvPr id="4" name="Slide Number Placeholder 3"/>
          <p:cNvSpPr>
            <a:spLocks noGrp="1"/>
          </p:cNvSpPr>
          <p:nvPr>
            <p:ph type="sldNum" sz="quarter" idx="5"/>
          </p:nvPr>
        </p:nvSpPr>
        <p:spPr/>
        <p:txBody>
          <a:bodyPr/>
          <a:lstStyle/>
          <a:p>
            <a:fld id="{B073F3F2-9D9C-436D-8C7A-592B4C9C7DA2}" type="slidenum">
              <a:rPr lang="en-US" smtClean="0"/>
              <a:t>44</a:t>
            </a:fld>
            <a:endParaRPr lang="en-US"/>
          </a:p>
        </p:txBody>
      </p:sp>
    </p:spTree>
    <p:extLst>
      <p:ext uri="{BB962C8B-B14F-4D97-AF65-F5344CB8AC3E}">
        <p14:creationId xmlns:p14="http://schemas.microsoft.com/office/powerpoint/2010/main" val="2594620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Independent Practice/ Slides 45-46: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(Distribute cards if in person) On the cards, write a brief introduction to establish the point of view and one descriptive sentence using an active verb, an adjective, and a sensory detail. Please check if it’s okay to anonymously share your sentence with the class. (Use private instant messaging or email if remote) Write a brief introduction to establish the point of view and two descriptive sentences using an active verb, an adjective, and a sensory detail. Please indicate if it’s okay to anonymously share your sentence with the class. </a:t>
            </a:r>
          </a:p>
        </p:txBody>
      </p:sp>
      <p:sp>
        <p:nvSpPr>
          <p:cNvPr id="4" name="Slide Number Placeholder 3"/>
          <p:cNvSpPr>
            <a:spLocks noGrp="1"/>
          </p:cNvSpPr>
          <p:nvPr>
            <p:ph type="sldNum" sz="quarter" idx="5"/>
          </p:nvPr>
        </p:nvSpPr>
        <p:spPr/>
        <p:txBody>
          <a:bodyPr/>
          <a:lstStyle/>
          <a:p>
            <a:fld id="{B073F3F2-9D9C-436D-8C7A-592B4C9C7DA2}" type="slidenum">
              <a:rPr lang="en-US" smtClean="0"/>
              <a:t>45</a:t>
            </a:fld>
            <a:endParaRPr lang="en-US"/>
          </a:p>
        </p:txBody>
      </p:sp>
    </p:spTree>
    <p:extLst>
      <p:ext uri="{BB962C8B-B14F-4D97-AF65-F5344CB8AC3E}">
        <p14:creationId xmlns:p14="http://schemas.microsoft.com/office/powerpoint/2010/main" val="12799505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strong examples individually and read aloud strong examples, pointing out the technique.) </a:t>
            </a:r>
          </a:p>
        </p:txBody>
      </p:sp>
      <p:sp>
        <p:nvSpPr>
          <p:cNvPr id="4" name="Slide Number Placeholder 3"/>
          <p:cNvSpPr>
            <a:spLocks noGrp="1"/>
          </p:cNvSpPr>
          <p:nvPr>
            <p:ph type="sldNum" sz="quarter" idx="5"/>
          </p:nvPr>
        </p:nvSpPr>
        <p:spPr/>
        <p:txBody>
          <a:bodyPr/>
          <a:lstStyle/>
          <a:p>
            <a:fld id="{B073F3F2-9D9C-436D-8C7A-592B4C9C7DA2}" type="slidenum">
              <a:rPr lang="en-US" smtClean="0"/>
              <a:t>46</a:t>
            </a:fld>
            <a:endParaRPr lang="en-US"/>
          </a:p>
        </p:txBody>
      </p:sp>
    </p:spTree>
    <p:extLst>
      <p:ext uri="{BB962C8B-B14F-4D97-AF65-F5344CB8AC3E}">
        <p14:creationId xmlns:p14="http://schemas.microsoft.com/office/powerpoint/2010/main" val="1307029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 Assignment and Rubric and Review With Class) Time for Assessment: 10-15 minutes</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47</a:t>
            </a:fld>
            <a:endParaRPr lang="en-US"/>
          </a:p>
        </p:txBody>
      </p:sp>
    </p:spTree>
    <p:extLst>
      <p:ext uri="{BB962C8B-B14F-4D97-AF65-F5344CB8AC3E}">
        <p14:creationId xmlns:p14="http://schemas.microsoft.com/office/powerpoint/2010/main" val="2443198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You’ll have two optional point of view prompts and two optional visual prompts—you can also use your own, as long as you adhere to the assignment.</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48</a:t>
            </a:fld>
            <a:endParaRPr lang="en-US"/>
          </a:p>
        </p:txBody>
      </p:sp>
    </p:spTree>
    <p:extLst>
      <p:ext uri="{BB962C8B-B14F-4D97-AF65-F5344CB8AC3E}">
        <p14:creationId xmlns:p14="http://schemas.microsoft.com/office/powerpoint/2010/main" val="3762407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5</a:t>
            </a:fld>
            <a:endParaRPr lang="en-US" dirty="0"/>
          </a:p>
        </p:txBody>
      </p:sp>
    </p:spTree>
    <p:extLst>
      <p:ext uri="{BB962C8B-B14F-4D97-AF65-F5344CB8AC3E}">
        <p14:creationId xmlns:p14="http://schemas.microsoft.com/office/powerpoint/2010/main" val="2201496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6</a:t>
            </a:fld>
            <a:endParaRPr lang="en-US" dirty="0"/>
          </a:p>
        </p:txBody>
      </p:sp>
    </p:spTree>
    <p:extLst>
      <p:ext uri="{BB962C8B-B14F-4D97-AF65-F5344CB8AC3E}">
        <p14:creationId xmlns:p14="http://schemas.microsoft.com/office/powerpoint/2010/main" val="336754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7</a:t>
            </a:fld>
            <a:endParaRPr lang="en-US" dirty="0"/>
          </a:p>
        </p:txBody>
      </p:sp>
    </p:spTree>
    <p:extLst>
      <p:ext uri="{BB962C8B-B14F-4D97-AF65-F5344CB8AC3E}">
        <p14:creationId xmlns:p14="http://schemas.microsoft.com/office/powerpoint/2010/main" val="2427732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of Instruction for Point of View - Identify / Slides 8-15: 5 minutes</a:t>
            </a:r>
          </a:p>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8</a:t>
            </a:fld>
            <a:endParaRPr lang="en-US" dirty="0"/>
          </a:p>
        </p:txBody>
      </p:sp>
    </p:spTree>
    <p:extLst>
      <p:ext uri="{BB962C8B-B14F-4D97-AF65-F5344CB8AC3E}">
        <p14:creationId xmlns:p14="http://schemas.microsoft.com/office/powerpoint/2010/main" val="2144330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3F3F2-9D9C-436D-8C7A-592B4C9C7DA2}" type="slidenum">
              <a:rPr lang="en-US" smtClean="0"/>
              <a:t>9</a:t>
            </a:fld>
            <a:endParaRPr lang="en-US" dirty="0"/>
          </a:p>
        </p:txBody>
      </p:sp>
    </p:spTree>
    <p:extLst>
      <p:ext uri="{BB962C8B-B14F-4D97-AF65-F5344CB8AC3E}">
        <p14:creationId xmlns:p14="http://schemas.microsoft.com/office/powerpoint/2010/main" val="1775393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r>
              <a:rPr lang="en-US" dirty="0"/>
              <a:t>Uploaded March 24, 2020</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pic>
        <p:nvPicPr>
          <p:cNvPr id="5" name="Picture 4" descr="A picture containing food, plate, drawing&#10;&#10;Description automatically generated">
            <a:extLst>
              <a:ext uri="{FF2B5EF4-FFF2-40B4-BE49-F238E27FC236}">
                <a16:creationId xmlns:a16="http://schemas.microsoft.com/office/drawing/2014/main" id="{2566E6F5-C9B9-4399-8A0D-C4F9BC55CD89}"/>
              </a:ext>
            </a:extLst>
          </p:cNvPr>
          <p:cNvPicPr>
            <a:picLocks noChangeAspect="1"/>
          </p:cNvPicPr>
          <p:nvPr userDrawn="1"/>
        </p:nvPicPr>
        <p:blipFill>
          <a:blip r:embed="rId2"/>
          <a:stretch>
            <a:fillRect/>
          </a:stretch>
        </p:blipFill>
        <p:spPr>
          <a:xfrm>
            <a:off x="5638799" y="6416992"/>
            <a:ext cx="914402" cy="243840"/>
          </a:xfrm>
          <a:prstGeom prst="rect">
            <a:avLst/>
          </a:prstGeom>
        </p:spPr>
      </p:pic>
    </p:spTree>
    <p:extLst>
      <p:ext uri="{BB962C8B-B14F-4D97-AF65-F5344CB8AC3E}">
        <p14:creationId xmlns:p14="http://schemas.microsoft.com/office/powerpoint/2010/main" val="1493313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3/18/2020</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7421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3/18/2020</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96201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3/18/2020</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57668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3/18/2020</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75921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3/18/2020</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578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3/18/2020</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53662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3/18/2020</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74337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3/18/2020</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92910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3/18/2020</a:t>
            </a:fld>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725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3/18/2020</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3590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3/18/2020</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74484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3/18/2020</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1590059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3/18/2020</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386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3/18/2020</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662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3/18/2020</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356011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3/18/2020</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97990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8A87A34-81AB-432B-8DAE-1953F412C126}" type="datetimeFigureOut">
              <a:rPr lang="en-US" smtClean="0"/>
              <a:pPr/>
              <a:t>3/18/2020</a:t>
            </a:fld>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smtClean="0"/>
              <a:pPr/>
              <a:t>‹#›</a:t>
            </a:fld>
            <a:endParaRPr lang="en-US" dirty="0"/>
          </a:p>
        </p:txBody>
      </p:sp>
      <p:pic>
        <p:nvPicPr>
          <p:cNvPr id="7" name="Picture 6">
            <a:extLst>
              <a:ext uri="{FF2B5EF4-FFF2-40B4-BE49-F238E27FC236}">
                <a16:creationId xmlns:a16="http://schemas.microsoft.com/office/drawing/2014/main" id="{C5791DAD-4DD6-4981-A38F-25099ED80240}"/>
              </a:ext>
            </a:extLst>
          </p:cNvPr>
          <p:cNvPicPr>
            <a:picLocks noChangeAspect="1"/>
          </p:cNvPicPr>
          <p:nvPr userDrawn="1"/>
        </p:nvPicPr>
        <p:blipFill>
          <a:blip r:embed="rId20"/>
          <a:stretch>
            <a:fillRect/>
          </a:stretch>
        </p:blipFill>
        <p:spPr>
          <a:xfrm>
            <a:off x="5638760" y="6416981"/>
            <a:ext cx="914479" cy="243861"/>
          </a:xfrm>
          <a:prstGeom prst="rect">
            <a:avLst/>
          </a:prstGeom>
        </p:spPr>
      </p:pic>
    </p:spTree>
    <p:extLst>
      <p:ext uri="{BB962C8B-B14F-4D97-AF65-F5344CB8AC3E}">
        <p14:creationId xmlns:p14="http://schemas.microsoft.com/office/powerpoint/2010/main" val="3801782587"/>
      </p:ext>
    </p:extLst>
  </p:cSld>
  <p:clrMap bg1="dk1" tx1="lt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993E-1794-464C-B341-8CEBFB7B762F}"/>
              </a:ext>
            </a:extLst>
          </p:cNvPr>
          <p:cNvSpPr>
            <a:spLocks noGrp="1"/>
          </p:cNvSpPr>
          <p:nvPr>
            <p:ph type="ctrTitle"/>
          </p:nvPr>
        </p:nvSpPr>
        <p:spPr/>
        <p:txBody>
          <a:bodyPr/>
          <a:lstStyle/>
          <a:p>
            <a:r>
              <a:rPr lang="en-US" b="1" dirty="0">
                <a:effectLst>
                  <a:outerShdw blurRad="38100" dist="38100" dir="2700000" algn="tl">
                    <a:srgbClr val="000000">
                      <a:alpha val="43137"/>
                    </a:srgbClr>
                  </a:outerShdw>
                </a:effectLst>
                <a:latin typeface="Adobe Garamond Pro" panose="02020502050506090403" pitchFamily="18" charset="0"/>
              </a:rPr>
              <a:t>Engaging Settings</a:t>
            </a:r>
          </a:p>
        </p:txBody>
      </p:sp>
      <p:sp>
        <p:nvSpPr>
          <p:cNvPr id="3" name="Subtitle 2">
            <a:extLst>
              <a:ext uri="{FF2B5EF4-FFF2-40B4-BE49-F238E27FC236}">
                <a16:creationId xmlns:a16="http://schemas.microsoft.com/office/drawing/2014/main" id="{6D2131F5-CBC1-40CB-9498-CB868508D18D}"/>
              </a:ext>
            </a:extLst>
          </p:cNvPr>
          <p:cNvSpPr>
            <a:spLocks noGrp="1"/>
          </p:cNvSpPr>
          <p:nvPr>
            <p:ph type="subTitle" idx="1"/>
          </p:nvPr>
        </p:nvSpPr>
        <p:spPr/>
        <p:txBody>
          <a:bodyPr/>
          <a:lstStyle/>
          <a:p>
            <a:r>
              <a:rPr lang="en-US" dirty="0"/>
              <a:t>A Narrative Writing Module</a:t>
            </a:r>
          </a:p>
        </p:txBody>
      </p:sp>
    </p:spTree>
    <p:extLst>
      <p:ext uri="{BB962C8B-B14F-4D97-AF65-F5344CB8AC3E}">
        <p14:creationId xmlns:p14="http://schemas.microsoft.com/office/powerpoint/2010/main" val="1981537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Point of View</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51E0139E-97AE-43AC-9C37-AEC444E539E3}"/>
              </a:ext>
            </a:extLst>
          </p:cNvPr>
          <p:cNvSpPr txBox="1">
            <a:spLocks/>
          </p:cNvSpPr>
          <p:nvPr/>
        </p:nvSpPr>
        <p:spPr>
          <a:xfrm>
            <a:off x="838200" y="2289553"/>
            <a:ext cx="10703313" cy="428595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107000"/>
              </a:lnSpc>
              <a:spcAft>
                <a:spcPts val="800"/>
              </a:spcAft>
              <a:buNone/>
            </a:pPr>
            <a:r>
              <a:rPr lang="en-US" sz="4400" dirty="0">
                <a:ea typeface="Calibri" panose="020F0502020204030204" pitchFamily="34" charset="0"/>
              </a:rPr>
              <a:t>When someone outside of the action tells the story—a narrator—the story uses </a:t>
            </a:r>
            <a:r>
              <a:rPr lang="en-US" sz="4400" b="1" dirty="0">
                <a:solidFill>
                  <a:srgbClr val="00B0F0"/>
                </a:solidFill>
                <a:ea typeface="Calibri" panose="020F0502020204030204" pitchFamily="34" charset="0"/>
              </a:rPr>
              <a:t>third-person</a:t>
            </a:r>
            <a:r>
              <a:rPr lang="en-US" sz="4400" dirty="0">
                <a:ea typeface="Calibri" panose="020F0502020204030204" pitchFamily="34" charset="0"/>
              </a:rPr>
              <a:t> voice, with pronouns including </a:t>
            </a:r>
            <a:r>
              <a:rPr lang="en-US" sz="4400" b="1" dirty="0">
                <a:ea typeface="Calibri" panose="020F0502020204030204" pitchFamily="34" charset="0"/>
              </a:rPr>
              <a:t>he, him, she, her, they, or them.</a:t>
            </a:r>
            <a:endParaRPr lang="en-US" sz="4400" b="1" dirty="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4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4911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Point of View</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51E0139E-97AE-43AC-9C37-AEC444E539E3}"/>
              </a:ext>
            </a:extLst>
          </p:cNvPr>
          <p:cNvSpPr txBox="1">
            <a:spLocks/>
          </p:cNvSpPr>
          <p:nvPr/>
        </p:nvSpPr>
        <p:spPr>
          <a:xfrm>
            <a:off x="838200" y="2028293"/>
            <a:ext cx="10703313" cy="428595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107000"/>
              </a:lnSpc>
              <a:spcAft>
                <a:spcPts val="800"/>
              </a:spcAft>
              <a:buNone/>
            </a:pPr>
            <a:r>
              <a:rPr lang="en-US" sz="4400" dirty="0">
                <a:ea typeface="Calibri" panose="020F0502020204030204" pitchFamily="34" charset="0"/>
                <a:cs typeface="Times New Roman" panose="02020603050405020304" pitchFamily="18" charset="0"/>
              </a:rPr>
              <a:t>The </a:t>
            </a:r>
            <a:r>
              <a:rPr lang="en-US" sz="4400" b="1" dirty="0">
                <a:solidFill>
                  <a:schemeClr val="accent3"/>
                </a:solidFill>
                <a:ea typeface="Calibri" panose="020F0502020204030204" pitchFamily="34" charset="0"/>
                <a:cs typeface="Times New Roman" panose="02020603050405020304" pitchFamily="18" charset="0"/>
              </a:rPr>
              <a:t>tense</a:t>
            </a:r>
            <a:r>
              <a:rPr lang="en-US" sz="4400" dirty="0">
                <a:ea typeface="Calibri" panose="020F0502020204030204" pitchFamily="34" charset="0"/>
                <a:cs typeface="Times New Roman" panose="02020603050405020304" pitchFamily="18" charset="0"/>
              </a:rPr>
              <a:t> tells us </a:t>
            </a:r>
            <a:r>
              <a:rPr lang="en-US" sz="4400" b="1" dirty="0">
                <a:ea typeface="Calibri" panose="020F0502020204030204" pitchFamily="34" charset="0"/>
                <a:cs typeface="Times New Roman" panose="02020603050405020304" pitchFamily="18" charset="0"/>
              </a:rPr>
              <a:t>when</a:t>
            </a:r>
            <a:r>
              <a:rPr lang="en-US" sz="4400" dirty="0">
                <a:ea typeface="Calibri" panose="020F0502020204030204" pitchFamily="34" charset="0"/>
                <a:cs typeface="Times New Roman" panose="02020603050405020304" pitchFamily="18" charset="0"/>
              </a:rPr>
              <a:t> the story is being told. Stories told </a:t>
            </a:r>
            <a:r>
              <a:rPr lang="en-US" sz="4400" i="1" dirty="0">
                <a:ea typeface="Calibri" panose="020F0502020204030204" pitchFamily="34" charset="0"/>
                <a:cs typeface="Times New Roman" panose="02020603050405020304" pitchFamily="18" charset="0"/>
              </a:rPr>
              <a:t>as they happen </a:t>
            </a:r>
            <a:r>
              <a:rPr lang="en-US" sz="4400" dirty="0">
                <a:ea typeface="Calibri" panose="020F0502020204030204" pitchFamily="34" charset="0"/>
                <a:cs typeface="Times New Roman" panose="02020603050405020304" pitchFamily="18" charset="0"/>
              </a:rPr>
              <a:t>use </a:t>
            </a:r>
            <a:r>
              <a:rPr lang="en-US" sz="4400" b="1" dirty="0">
                <a:solidFill>
                  <a:schemeClr val="accent3"/>
                </a:solidFill>
                <a:ea typeface="Calibri" panose="020F0502020204030204" pitchFamily="34" charset="0"/>
                <a:cs typeface="Times New Roman" panose="02020603050405020304" pitchFamily="18" charset="0"/>
              </a:rPr>
              <a:t>present tense</a:t>
            </a:r>
            <a:r>
              <a:rPr lang="en-US" sz="4400" dirty="0">
                <a:ea typeface="Calibri" panose="020F0502020204030204" pitchFamily="34" charset="0"/>
                <a:cs typeface="Times New Roman" panose="02020603050405020304" pitchFamily="18" charset="0"/>
              </a:rPr>
              <a:t>.</a:t>
            </a:r>
          </a:p>
          <a:p>
            <a:pPr>
              <a:lnSpc>
                <a:spcPct val="107000"/>
              </a:lnSpc>
              <a:spcAft>
                <a:spcPts val="800"/>
              </a:spcAft>
            </a:pPr>
            <a:endParaRPr lang="en-US" sz="1100" dirty="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4400" dirty="0">
                <a:ea typeface="Calibri" panose="020F0502020204030204" pitchFamily="34" charset="0"/>
                <a:cs typeface="Times New Roman" panose="02020603050405020304" pitchFamily="18" charset="0"/>
              </a:rPr>
              <a:t>Stories told </a:t>
            </a:r>
            <a:r>
              <a:rPr lang="en-US" sz="4400" i="1" dirty="0">
                <a:ea typeface="Calibri" panose="020F0502020204030204" pitchFamily="34" charset="0"/>
                <a:cs typeface="Times New Roman" panose="02020603050405020304" pitchFamily="18" charset="0"/>
              </a:rPr>
              <a:t>after the action takes places </a:t>
            </a:r>
            <a:r>
              <a:rPr lang="en-US" sz="4400" dirty="0">
                <a:ea typeface="Calibri" panose="020F0502020204030204" pitchFamily="34" charset="0"/>
                <a:cs typeface="Times New Roman" panose="02020603050405020304" pitchFamily="18" charset="0"/>
              </a:rPr>
              <a:t>use </a:t>
            </a:r>
            <a:r>
              <a:rPr lang="en-US" sz="4400" b="1" dirty="0">
                <a:solidFill>
                  <a:schemeClr val="accent5">
                    <a:lumMod val="40000"/>
                    <a:lumOff val="60000"/>
                  </a:schemeClr>
                </a:solidFill>
                <a:ea typeface="Calibri" panose="020F0502020204030204" pitchFamily="34" charset="0"/>
                <a:cs typeface="Times New Roman" panose="02020603050405020304" pitchFamily="18" charset="0"/>
              </a:rPr>
              <a:t>past tense</a:t>
            </a:r>
            <a:r>
              <a:rPr lang="en-US" sz="4400" b="1" dirty="0">
                <a:ea typeface="Calibri" panose="020F0502020204030204" pitchFamily="34" charset="0"/>
                <a:cs typeface="Times New Roman" panose="02020603050405020304" pitchFamily="18" charset="0"/>
              </a:rPr>
              <a:t>.</a:t>
            </a:r>
          </a:p>
          <a:p>
            <a:pPr marL="0" indent="0">
              <a:lnSpc>
                <a:spcPct val="107000"/>
              </a:lnSpc>
              <a:spcAft>
                <a:spcPts val="800"/>
              </a:spcAft>
              <a:buNone/>
            </a:pPr>
            <a:endParaRPr lang="en-US" sz="4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7309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sp>
        <p:nvSpPr>
          <p:cNvPr id="3" name="Rectangle 2">
            <a:extLst>
              <a:ext uri="{FF2B5EF4-FFF2-40B4-BE49-F238E27FC236}">
                <a16:creationId xmlns:a16="http://schemas.microsoft.com/office/drawing/2014/main" id="{8386E9B4-AE7C-4625-B953-692415646716}"/>
              </a:ext>
            </a:extLst>
          </p:cNvPr>
          <p:cNvSpPr/>
          <p:nvPr/>
        </p:nvSpPr>
        <p:spPr>
          <a:xfrm>
            <a:off x="1362369" y="939726"/>
            <a:ext cx="10201445" cy="5033237"/>
          </a:xfrm>
          <a:prstGeom prst="rect">
            <a:avLst/>
          </a:prstGeom>
        </p:spPr>
        <p:txBody>
          <a:bodyPr wrap="square">
            <a:spAutoFit/>
          </a:bodyPr>
          <a:lstStyle/>
          <a:p>
            <a:pPr>
              <a:lnSpc>
                <a:spcPct val="107000"/>
              </a:lnSpc>
              <a:spcAft>
                <a:spcPts val="800"/>
              </a:spcAft>
            </a:pPr>
            <a:endParaRPr lang="en-US" sz="4000" dirty="0">
              <a:ea typeface="Calibri" panose="020F0502020204030204" pitchFamily="34" charset="0"/>
              <a:cs typeface="Times New Roman" panose="02020603050405020304" pitchFamily="18" charset="0"/>
            </a:endParaRPr>
          </a:p>
          <a:p>
            <a:pPr>
              <a:lnSpc>
                <a:spcPct val="107000"/>
              </a:lnSpc>
              <a:spcAft>
                <a:spcPts val="800"/>
              </a:spcAft>
            </a:pPr>
            <a:endParaRPr lang="en-US" sz="4000" dirty="0">
              <a:ea typeface="Calibri" panose="020F0502020204030204" pitchFamily="34" charset="0"/>
              <a:cs typeface="Times New Roman" panose="02020603050405020304" pitchFamily="18" charset="0"/>
            </a:endParaRPr>
          </a:p>
          <a:p>
            <a:pPr>
              <a:lnSpc>
                <a:spcPct val="107000"/>
              </a:lnSpc>
              <a:spcAft>
                <a:spcPts val="800"/>
              </a:spcAft>
            </a:pPr>
            <a:r>
              <a:rPr lang="en-US" sz="4800" dirty="0">
                <a:ea typeface="Calibri" panose="020F0502020204030204" pitchFamily="34" charset="0"/>
                <a:cs typeface="Times New Roman" panose="02020603050405020304" pitchFamily="18" charset="0"/>
              </a:rPr>
              <a:t>I kick the ball across the field. </a:t>
            </a:r>
          </a:p>
          <a:p>
            <a:pPr>
              <a:lnSpc>
                <a:spcPct val="107000"/>
              </a:lnSpc>
              <a:spcAft>
                <a:spcPts val="800"/>
              </a:spcAft>
            </a:pPr>
            <a:endParaRPr lang="en-US" sz="4800" dirty="0">
              <a:ea typeface="Calibri" panose="020F0502020204030204" pitchFamily="34" charset="0"/>
              <a:cs typeface="Times New Roman" panose="02020603050405020304" pitchFamily="18" charset="0"/>
            </a:endParaRPr>
          </a:p>
          <a:p>
            <a:pPr>
              <a:lnSpc>
                <a:spcPct val="107000"/>
              </a:lnSpc>
              <a:spcAft>
                <a:spcPts val="800"/>
              </a:spcAft>
            </a:pPr>
            <a:endParaRPr lang="en-US" sz="4800" dirty="0">
              <a:ea typeface="Calibri" panose="020F0502020204030204" pitchFamily="34" charset="0"/>
              <a:cs typeface="Times New Roman" panose="02020603050405020304" pitchFamily="18" charset="0"/>
            </a:endParaRPr>
          </a:p>
          <a:p>
            <a:pPr>
              <a:lnSpc>
                <a:spcPct val="107000"/>
              </a:lnSpc>
              <a:spcAft>
                <a:spcPts val="800"/>
              </a:spcAft>
            </a:pPr>
            <a:r>
              <a:rPr lang="en-US" sz="4800" dirty="0">
                <a:ea typeface="Calibri" panose="020F0502020204030204" pitchFamily="34" charset="0"/>
                <a:cs typeface="Times New Roman" panose="02020603050405020304" pitchFamily="18" charset="0"/>
              </a:rPr>
              <a:t>Sam kicked the ball across the field. </a:t>
            </a:r>
          </a:p>
        </p:txBody>
      </p:sp>
      <p:sp>
        <p:nvSpPr>
          <p:cNvPr id="4" name="Oval 3">
            <a:extLst>
              <a:ext uri="{FF2B5EF4-FFF2-40B4-BE49-F238E27FC236}">
                <a16:creationId xmlns:a16="http://schemas.microsoft.com/office/drawing/2014/main" id="{0959116A-8745-44FF-AC79-04092F8C7B46}"/>
              </a:ext>
            </a:extLst>
          </p:cNvPr>
          <p:cNvSpPr/>
          <p:nvPr/>
        </p:nvSpPr>
        <p:spPr>
          <a:xfrm>
            <a:off x="1297013" y="2445836"/>
            <a:ext cx="466428" cy="841917"/>
          </a:xfrm>
          <a:prstGeom prst="ellipse">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2462BC7F-0738-4CE7-9605-EB1C6C0E355C}"/>
              </a:ext>
            </a:extLst>
          </p:cNvPr>
          <p:cNvSpPr/>
          <p:nvPr/>
        </p:nvSpPr>
        <p:spPr>
          <a:xfrm>
            <a:off x="1371356" y="5146902"/>
            <a:ext cx="1308960" cy="84191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B7BE6041-52C0-40FF-91BA-F8FE6D649B41}"/>
              </a:ext>
            </a:extLst>
          </p:cNvPr>
          <p:cNvCxnSpPr>
            <a:cxnSpLocks/>
          </p:cNvCxnSpPr>
          <p:nvPr/>
        </p:nvCxnSpPr>
        <p:spPr>
          <a:xfrm>
            <a:off x="1784196" y="3176243"/>
            <a:ext cx="93422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84E715-B5D1-478A-AD22-5D4FD52CAB74}"/>
              </a:ext>
            </a:extLst>
          </p:cNvPr>
          <p:cNvCxnSpPr>
            <a:cxnSpLocks/>
          </p:cNvCxnSpPr>
          <p:nvPr/>
        </p:nvCxnSpPr>
        <p:spPr>
          <a:xfrm>
            <a:off x="2756517" y="5828062"/>
            <a:ext cx="1542588" cy="0"/>
          </a:xfrm>
          <a:prstGeom prst="line">
            <a:avLst/>
          </a:prstGeom>
          <a:ln w="571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Arrow: Right 10">
            <a:extLst>
              <a:ext uri="{FF2B5EF4-FFF2-40B4-BE49-F238E27FC236}">
                <a16:creationId xmlns:a16="http://schemas.microsoft.com/office/drawing/2014/main" id="{FD454CE3-1203-453B-8EBC-93E5207BF6EA}"/>
              </a:ext>
            </a:extLst>
          </p:cNvPr>
          <p:cNvSpPr/>
          <p:nvPr/>
        </p:nvSpPr>
        <p:spPr>
          <a:xfrm rot="8410487">
            <a:off x="1591277" y="2035168"/>
            <a:ext cx="634883" cy="220329"/>
          </a:xfrm>
          <a:prstGeom prst="right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88DBFFE7-F6A5-40E3-B789-FD3BE5F974A6}"/>
              </a:ext>
            </a:extLst>
          </p:cNvPr>
          <p:cNvSpPr/>
          <p:nvPr/>
        </p:nvSpPr>
        <p:spPr>
          <a:xfrm rot="8385711">
            <a:off x="2011910" y="4686871"/>
            <a:ext cx="634883" cy="220329"/>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32FBBE21-2550-4B26-A9EB-932AA460981E}"/>
              </a:ext>
            </a:extLst>
          </p:cNvPr>
          <p:cNvSpPr/>
          <p:nvPr/>
        </p:nvSpPr>
        <p:spPr>
          <a:xfrm rot="8410487">
            <a:off x="2624623" y="2321380"/>
            <a:ext cx="634883" cy="22032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B291F862-D792-426B-BF6B-3433EC92D533}"/>
              </a:ext>
            </a:extLst>
          </p:cNvPr>
          <p:cNvSpPr/>
          <p:nvPr/>
        </p:nvSpPr>
        <p:spPr>
          <a:xfrm rot="8385711">
            <a:off x="4071170" y="4850422"/>
            <a:ext cx="634883" cy="220329"/>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4B265CE-E05F-4F21-9B48-B7DB52112D15}"/>
              </a:ext>
            </a:extLst>
          </p:cNvPr>
          <p:cNvSpPr txBox="1"/>
          <p:nvPr/>
        </p:nvSpPr>
        <p:spPr>
          <a:xfrm>
            <a:off x="2129884" y="1643382"/>
            <a:ext cx="1435008" cy="400110"/>
          </a:xfrm>
          <a:prstGeom prst="rect">
            <a:avLst/>
          </a:prstGeom>
          <a:noFill/>
        </p:spPr>
        <p:txBody>
          <a:bodyPr wrap="none" rtlCol="0">
            <a:spAutoFit/>
          </a:bodyPr>
          <a:lstStyle/>
          <a:p>
            <a:r>
              <a:rPr lang="en-US" sz="2000" dirty="0"/>
              <a:t>First Person</a:t>
            </a:r>
          </a:p>
        </p:txBody>
      </p:sp>
      <p:sp>
        <p:nvSpPr>
          <p:cNvPr id="16" name="TextBox 15">
            <a:extLst>
              <a:ext uri="{FF2B5EF4-FFF2-40B4-BE49-F238E27FC236}">
                <a16:creationId xmlns:a16="http://schemas.microsoft.com/office/drawing/2014/main" id="{C7E01ADA-2A6B-4387-93AB-F32ADBDF3D04}"/>
              </a:ext>
            </a:extLst>
          </p:cNvPr>
          <p:cNvSpPr txBox="1"/>
          <p:nvPr/>
        </p:nvSpPr>
        <p:spPr>
          <a:xfrm>
            <a:off x="2538757" y="4303252"/>
            <a:ext cx="1541704" cy="400110"/>
          </a:xfrm>
          <a:prstGeom prst="rect">
            <a:avLst/>
          </a:prstGeom>
          <a:noFill/>
        </p:spPr>
        <p:txBody>
          <a:bodyPr wrap="none" rtlCol="0">
            <a:spAutoFit/>
          </a:bodyPr>
          <a:lstStyle/>
          <a:p>
            <a:r>
              <a:rPr lang="en-US" sz="2000" dirty="0"/>
              <a:t>Third Person</a:t>
            </a:r>
          </a:p>
        </p:txBody>
      </p:sp>
      <p:sp>
        <p:nvSpPr>
          <p:cNvPr id="17" name="TextBox 16">
            <a:extLst>
              <a:ext uri="{FF2B5EF4-FFF2-40B4-BE49-F238E27FC236}">
                <a16:creationId xmlns:a16="http://schemas.microsoft.com/office/drawing/2014/main" id="{6B13778B-52E0-4B07-BDB4-83E0C6068AF1}"/>
              </a:ext>
            </a:extLst>
          </p:cNvPr>
          <p:cNvSpPr txBox="1"/>
          <p:nvPr/>
        </p:nvSpPr>
        <p:spPr>
          <a:xfrm>
            <a:off x="3207831" y="2006102"/>
            <a:ext cx="1601400" cy="400110"/>
          </a:xfrm>
          <a:prstGeom prst="rect">
            <a:avLst/>
          </a:prstGeom>
          <a:noFill/>
        </p:spPr>
        <p:txBody>
          <a:bodyPr wrap="none" rtlCol="0">
            <a:spAutoFit/>
          </a:bodyPr>
          <a:lstStyle/>
          <a:p>
            <a:r>
              <a:rPr lang="en-US" sz="2000" dirty="0"/>
              <a:t>Present Tense</a:t>
            </a:r>
          </a:p>
        </p:txBody>
      </p:sp>
      <p:sp>
        <p:nvSpPr>
          <p:cNvPr id="18" name="TextBox 17">
            <a:extLst>
              <a:ext uri="{FF2B5EF4-FFF2-40B4-BE49-F238E27FC236}">
                <a16:creationId xmlns:a16="http://schemas.microsoft.com/office/drawing/2014/main" id="{F023CD93-EEEC-41CE-A989-F6C9090775EF}"/>
              </a:ext>
            </a:extLst>
          </p:cNvPr>
          <p:cNvSpPr txBox="1"/>
          <p:nvPr/>
        </p:nvSpPr>
        <p:spPr>
          <a:xfrm>
            <a:off x="4642618" y="4533711"/>
            <a:ext cx="1239442" cy="400110"/>
          </a:xfrm>
          <a:prstGeom prst="rect">
            <a:avLst/>
          </a:prstGeom>
          <a:noFill/>
        </p:spPr>
        <p:txBody>
          <a:bodyPr wrap="none" rtlCol="0">
            <a:spAutoFit/>
          </a:bodyPr>
          <a:lstStyle/>
          <a:p>
            <a:r>
              <a:rPr lang="en-US" sz="2000" dirty="0"/>
              <a:t>Past Tense</a:t>
            </a:r>
          </a:p>
        </p:txBody>
      </p:sp>
      <p:sp>
        <p:nvSpPr>
          <p:cNvPr id="19" name="Title 1">
            <a:extLst>
              <a:ext uri="{FF2B5EF4-FFF2-40B4-BE49-F238E27FC236}">
                <a16:creationId xmlns:a16="http://schemas.microsoft.com/office/drawing/2014/main" id="{34FF1537-F85E-4396-8D88-A89D99C896C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a:latin typeface="Adobe Garamond Pro" panose="02020502050506090403" pitchFamily="18" charset="0"/>
              </a:rPr>
              <a:t>Point of View</a:t>
            </a:r>
            <a:br>
              <a:rPr lang="en-US" dirty="0"/>
            </a:br>
            <a:endParaRPr lang="en-US" sz="2000" i="1" dirty="0">
              <a:latin typeface="+mn-lt"/>
            </a:endParaRPr>
          </a:p>
        </p:txBody>
      </p:sp>
    </p:spTree>
    <p:extLst>
      <p:ext uri="{BB962C8B-B14F-4D97-AF65-F5344CB8AC3E}">
        <p14:creationId xmlns:p14="http://schemas.microsoft.com/office/powerpoint/2010/main" val="3022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P spid="13" grpId="0" animBg="1"/>
      <p:bldP spid="14" grpId="0" animBg="1"/>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Point of View</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5" name="TextBox 4">
            <a:extLst>
              <a:ext uri="{FF2B5EF4-FFF2-40B4-BE49-F238E27FC236}">
                <a16:creationId xmlns:a16="http://schemas.microsoft.com/office/drawing/2014/main" id="{38EB92A6-6188-45C1-9C57-4D2FAEF4B437}"/>
              </a:ext>
            </a:extLst>
          </p:cNvPr>
          <p:cNvSpPr txBox="1"/>
          <p:nvPr/>
        </p:nvSpPr>
        <p:spPr>
          <a:xfrm>
            <a:off x="3191255" y="2319463"/>
            <a:ext cx="7948750" cy="3682675"/>
          </a:xfrm>
          <a:prstGeom prst="rect">
            <a:avLst/>
          </a:prstGeom>
          <a:noFill/>
        </p:spPr>
        <p:txBody>
          <a:bodyPr wrap="square" rtlCol="0">
            <a:spAutoFit/>
          </a:bodyPr>
          <a:lstStyle/>
          <a:p>
            <a:pPr lvl="0">
              <a:lnSpc>
                <a:spcPct val="107000"/>
              </a:lnSpc>
              <a:spcAft>
                <a:spcPts val="800"/>
              </a:spcAft>
            </a:pPr>
            <a:r>
              <a:rPr lang="en-US" sz="4400" dirty="0">
                <a:solidFill>
                  <a:prstClr val="white"/>
                </a:solidFill>
                <a:ea typeface="Calibri" panose="020F0502020204030204" pitchFamily="34" charset="0"/>
                <a:cs typeface="Times New Roman" panose="02020603050405020304" pitchFamily="18" charset="0"/>
              </a:rPr>
              <a:t>J.K. Rowling wrote the Harry Potter series in </a:t>
            </a:r>
            <a:r>
              <a:rPr lang="en-US" sz="4400" dirty="0">
                <a:solidFill>
                  <a:srgbClr val="00B0F0"/>
                </a:solidFill>
                <a:ea typeface="Calibri" panose="020F0502020204030204" pitchFamily="34" charset="0"/>
                <a:cs typeface="Times New Roman" panose="02020603050405020304" pitchFamily="18" charset="0"/>
              </a:rPr>
              <a:t>third person</a:t>
            </a:r>
            <a:r>
              <a:rPr lang="en-US" sz="4400" dirty="0">
                <a:solidFill>
                  <a:prstClr val="white"/>
                </a:solidFill>
                <a:ea typeface="Calibri" panose="020F0502020204030204" pitchFamily="34" charset="0"/>
                <a:cs typeface="Times New Roman" panose="02020603050405020304" pitchFamily="18" charset="0"/>
              </a:rPr>
              <a:t>, </a:t>
            </a:r>
            <a:r>
              <a:rPr lang="en-US" sz="4400" dirty="0">
                <a:solidFill>
                  <a:schemeClr val="accent5">
                    <a:lumMod val="60000"/>
                    <a:lumOff val="40000"/>
                  </a:schemeClr>
                </a:solidFill>
                <a:ea typeface="Calibri" panose="020F0502020204030204" pitchFamily="34" charset="0"/>
                <a:cs typeface="Times New Roman" panose="02020603050405020304" pitchFamily="18" charset="0"/>
              </a:rPr>
              <a:t>past tense</a:t>
            </a:r>
            <a:r>
              <a:rPr lang="en-US" sz="4400" dirty="0">
                <a:solidFill>
                  <a:prstClr val="white"/>
                </a:solidFill>
                <a:ea typeface="Calibri" panose="020F0502020204030204" pitchFamily="34" charset="0"/>
                <a:cs typeface="Times New Roman" panose="02020603050405020304" pitchFamily="18" charset="0"/>
              </a:rPr>
              <a:t>, but Harry is the main character, the </a:t>
            </a:r>
            <a:r>
              <a:rPr lang="en-US" sz="4400" b="1" dirty="0">
                <a:solidFill>
                  <a:prstClr val="white"/>
                </a:solidFill>
                <a:ea typeface="Calibri" panose="020F0502020204030204" pitchFamily="34" charset="0"/>
                <a:cs typeface="Times New Roman" panose="02020603050405020304" pitchFamily="18" charset="0"/>
              </a:rPr>
              <a:t>point of view </a:t>
            </a:r>
            <a:r>
              <a:rPr lang="en-US" sz="4400" dirty="0">
                <a:solidFill>
                  <a:prstClr val="white"/>
                </a:solidFill>
                <a:ea typeface="Calibri" panose="020F0502020204030204" pitchFamily="34" charset="0"/>
                <a:cs typeface="Times New Roman" panose="02020603050405020304" pitchFamily="18" charset="0"/>
              </a:rPr>
              <a:t>character. </a:t>
            </a:r>
          </a:p>
        </p:txBody>
      </p:sp>
      <p:pic>
        <p:nvPicPr>
          <p:cNvPr id="8" name="Picture 7">
            <a:extLst>
              <a:ext uri="{FF2B5EF4-FFF2-40B4-BE49-F238E27FC236}">
                <a16:creationId xmlns:a16="http://schemas.microsoft.com/office/drawing/2014/main" id="{98F19FD9-DA57-4B96-BFEE-0372C51B7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66" y="2319463"/>
            <a:ext cx="2592389" cy="2718888"/>
          </a:xfrm>
          <a:prstGeom prst="rect">
            <a:avLst/>
          </a:prstGeom>
        </p:spPr>
      </p:pic>
    </p:spTree>
    <p:extLst>
      <p:ext uri="{BB962C8B-B14F-4D97-AF65-F5344CB8AC3E}">
        <p14:creationId xmlns:p14="http://schemas.microsoft.com/office/powerpoint/2010/main" val="3196119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Point of View</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5" name="TextBox 4">
            <a:extLst>
              <a:ext uri="{FF2B5EF4-FFF2-40B4-BE49-F238E27FC236}">
                <a16:creationId xmlns:a16="http://schemas.microsoft.com/office/drawing/2014/main" id="{38EB92A6-6188-45C1-9C57-4D2FAEF4B437}"/>
              </a:ext>
            </a:extLst>
          </p:cNvPr>
          <p:cNvSpPr txBox="1"/>
          <p:nvPr/>
        </p:nvSpPr>
        <p:spPr>
          <a:xfrm>
            <a:off x="3343655" y="2319463"/>
            <a:ext cx="7948750" cy="2233688"/>
          </a:xfrm>
          <a:prstGeom prst="rect">
            <a:avLst/>
          </a:prstGeom>
          <a:noFill/>
        </p:spPr>
        <p:txBody>
          <a:bodyPr wrap="square" rtlCol="0">
            <a:spAutoFit/>
          </a:bodyPr>
          <a:lstStyle/>
          <a:p>
            <a:pPr>
              <a:lnSpc>
                <a:spcPct val="107000"/>
              </a:lnSpc>
              <a:spcAft>
                <a:spcPts val="800"/>
              </a:spcAft>
            </a:pPr>
            <a:r>
              <a:rPr lang="en-US" sz="4400" dirty="0">
                <a:ea typeface="Calibri" panose="020F0502020204030204" pitchFamily="34" charset="0"/>
                <a:cs typeface="Times New Roman" panose="02020603050405020304" pitchFamily="18" charset="0"/>
              </a:rPr>
              <a:t>How might the story have been different from Ron Weasley’s perspective? </a:t>
            </a:r>
          </a:p>
        </p:txBody>
      </p:sp>
      <p:sp>
        <p:nvSpPr>
          <p:cNvPr id="6" name="TextBox 5">
            <a:extLst>
              <a:ext uri="{FF2B5EF4-FFF2-40B4-BE49-F238E27FC236}">
                <a16:creationId xmlns:a16="http://schemas.microsoft.com/office/drawing/2014/main" id="{203E4BF0-CE9C-446E-B402-B460B9173070}"/>
              </a:ext>
            </a:extLst>
          </p:cNvPr>
          <p:cNvSpPr txBox="1"/>
          <p:nvPr/>
        </p:nvSpPr>
        <p:spPr>
          <a:xfrm>
            <a:off x="3343655" y="4757863"/>
            <a:ext cx="7948750" cy="1509196"/>
          </a:xfrm>
          <a:prstGeom prst="rect">
            <a:avLst/>
          </a:prstGeom>
          <a:noFill/>
        </p:spPr>
        <p:txBody>
          <a:bodyPr wrap="square" rtlCol="0">
            <a:spAutoFit/>
          </a:bodyPr>
          <a:lstStyle/>
          <a:p>
            <a:pPr>
              <a:lnSpc>
                <a:spcPct val="107000"/>
              </a:lnSpc>
              <a:spcAft>
                <a:spcPts val="800"/>
              </a:spcAft>
            </a:pPr>
            <a:r>
              <a:rPr lang="en-US" sz="4400" dirty="0">
                <a:ea typeface="Calibri" panose="020F0502020204030204" pitchFamily="34" charset="0"/>
                <a:cs typeface="Times New Roman" panose="02020603050405020304" pitchFamily="18" charset="0"/>
              </a:rPr>
              <a:t>For Ron, Hogwarts might have just been—a school.</a:t>
            </a:r>
          </a:p>
        </p:txBody>
      </p:sp>
      <p:pic>
        <p:nvPicPr>
          <p:cNvPr id="7" name="Picture 6" descr="A picture containing man, sitting, young, painting&#10;&#10;Description automatically generated">
            <a:extLst>
              <a:ext uri="{FF2B5EF4-FFF2-40B4-BE49-F238E27FC236}">
                <a16:creationId xmlns:a16="http://schemas.microsoft.com/office/drawing/2014/main" id="{AA324DEE-0028-4A0D-9260-E7A4058999E1}"/>
              </a:ext>
            </a:extLst>
          </p:cNvPr>
          <p:cNvPicPr>
            <a:picLocks noChangeAspect="1"/>
          </p:cNvPicPr>
          <p:nvPr/>
        </p:nvPicPr>
        <p:blipFill>
          <a:blip r:embed="rId3"/>
          <a:stretch>
            <a:fillRect/>
          </a:stretch>
        </p:blipFill>
        <p:spPr>
          <a:xfrm>
            <a:off x="838200" y="2484563"/>
            <a:ext cx="2353055" cy="2896340"/>
          </a:xfrm>
          <a:prstGeom prst="rect">
            <a:avLst/>
          </a:prstGeom>
        </p:spPr>
      </p:pic>
      <p:pic>
        <p:nvPicPr>
          <p:cNvPr id="10" name="Picture 9" descr="A group of people posing for the camera&#10;&#10;Description automatically generated">
            <a:extLst>
              <a:ext uri="{FF2B5EF4-FFF2-40B4-BE49-F238E27FC236}">
                <a16:creationId xmlns:a16="http://schemas.microsoft.com/office/drawing/2014/main" id="{F407DAE8-D6EE-4FEE-B89F-5D995E28DAA4}"/>
              </a:ext>
            </a:extLst>
          </p:cNvPr>
          <p:cNvPicPr>
            <a:picLocks noChangeAspect="1"/>
          </p:cNvPicPr>
          <p:nvPr/>
        </p:nvPicPr>
        <p:blipFill rotWithShape="1">
          <a:blip r:embed="rId4"/>
          <a:srcRect l="17709" t="15893" r="30205"/>
          <a:stretch/>
        </p:blipFill>
        <p:spPr>
          <a:xfrm>
            <a:off x="838200" y="2484563"/>
            <a:ext cx="2353055" cy="2896340"/>
          </a:xfrm>
          <a:prstGeom prst="rect">
            <a:avLst/>
          </a:prstGeom>
        </p:spPr>
      </p:pic>
    </p:spTree>
    <p:extLst>
      <p:ext uri="{BB962C8B-B14F-4D97-AF65-F5344CB8AC3E}">
        <p14:creationId xmlns:p14="http://schemas.microsoft.com/office/powerpoint/2010/main" val="90245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pic>
        <p:nvPicPr>
          <p:cNvPr id="4" name="Graveyard">
            <a:hlinkClick r:id="" action="ppaction://media"/>
            <a:extLst>
              <a:ext uri="{FF2B5EF4-FFF2-40B4-BE49-F238E27FC236}">
                <a16:creationId xmlns:a16="http://schemas.microsoft.com/office/drawing/2014/main" id="{19714A74-69FF-4CD8-86A1-E29332E7A8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0058" y="1236053"/>
            <a:ext cx="9891883" cy="5564184"/>
          </a:xfrm>
          <a:prstGeom prst="rect">
            <a:avLst/>
          </a:prstGeom>
        </p:spPr>
      </p:pic>
      <p:sp>
        <p:nvSpPr>
          <p:cNvPr id="5" name="Title 1">
            <a:extLst>
              <a:ext uri="{FF2B5EF4-FFF2-40B4-BE49-F238E27FC236}">
                <a16:creationId xmlns:a16="http://schemas.microsoft.com/office/drawing/2014/main" id="{A60C94B4-EBC1-4B8B-9F07-BE7C56F4ED7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a:latin typeface="Adobe Garamond Pro" panose="02020502050506090403" pitchFamily="18" charset="0"/>
              </a:rPr>
              <a:t>Setting Example: A Graveyard</a:t>
            </a:r>
            <a:br>
              <a:rPr lang="en-US" dirty="0"/>
            </a:br>
            <a:endParaRPr lang="en-US" sz="2000" i="1" dirty="0">
              <a:latin typeface="+mn-lt"/>
            </a:endParaRPr>
          </a:p>
        </p:txBody>
      </p:sp>
    </p:spTree>
    <p:extLst>
      <p:ext uri="{BB962C8B-B14F-4D97-AF65-F5344CB8AC3E}">
        <p14:creationId xmlns:p14="http://schemas.microsoft.com/office/powerpoint/2010/main" val="207878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sp>
        <p:nvSpPr>
          <p:cNvPr id="4" name="Rectangle 3">
            <a:extLst>
              <a:ext uri="{FF2B5EF4-FFF2-40B4-BE49-F238E27FC236}">
                <a16:creationId xmlns:a16="http://schemas.microsoft.com/office/drawing/2014/main" id="{E5A544F5-2EC8-4A6A-BD39-C899BF5479B1}"/>
              </a:ext>
            </a:extLst>
          </p:cNvPr>
          <p:cNvSpPr/>
          <p:nvPr/>
        </p:nvSpPr>
        <p:spPr>
          <a:xfrm>
            <a:off x="838200" y="2383185"/>
            <a:ext cx="10201445" cy="1827231"/>
          </a:xfrm>
          <a:prstGeom prst="rect">
            <a:avLst/>
          </a:prstGeom>
        </p:spPr>
        <p:txBody>
          <a:bodyPr wrap="square">
            <a:spAutoFit/>
          </a:bodyPr>
          <a:lstStyle/>
          <a:p>
            <a:pPr>
              <a:lnSpc>
                <a:spcPct val="107000"/>
              </a:lnSpc>
              <a:spcAft>
                <a:spcPts val="800"/>
              </a:spcAft>
            </a:pPr>
            <a:r>
              <a:rPr lang="en-US" sz="4400" dirty="0">
                <a:ea typeface="Calibri" panose="020F0502020204030204" pitchFamily="34" charset="0"/>
                <a:cs typeface="Times New Roman" panose="02020603050405020304" pitchFamily="18" charset="0"/>
              </a:rPr>
              <a:t>Was the description what you expected for a graveyard? </a:t>
            </a:r>
          </a:p>
          <a:p>
            <a:pPr>
              <a:lnSpc>
                <a:spcPct val="107000"/>
              </a:lnSpc>
              <a:spcAft>
                <a:spcPts val="800"/>
              </a:spcAft>
            </a:pPr>
            <a:endParaRPr lang="en-US" sz="12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3C7B0609-0744-4668-8B2B-E414A9C3FA6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a:latin typeface="Adobe Garamond Pro" panose="02020502050506090403" pitchFamily="18" charset="0"/>
              </a:rPr>
              <a:t>Setting Example: A Graveyard</a:t>
            </a:r>
            <a:br>
              <a:rPr lang="en-US" dirty="0"/>
            </a:br>
            <a:endParaRPr lang="en-US" sz="2000" i="1" dirty="0">
              <a:latin typeface="+mn-lt"/>
            </a:endParaRPr>
          </a:p>
        </p:txBody>
      </p:sp>
    </p:spTree>
    <p:extLst>
      <p:ext uri="{BB962C8B-B14F-4D97-AF65-F5344CB8AC3E}">
        <p14:creationId xmlns:p14="http://schemas.microsoft.com/office/powerpoint/2010/main" val="1719789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sp>
        <p:nvSpPr>
          <p:cNvPr id="4" name="Rectangle 3">
            <a:extLst>
              <a:ext uri="{FF2B5EF4-FFF2-40B4-BE49-F238E27FC236}">
                <a16:creationId xmlns:a16="http://schemas.microsoft.com/office/drawing/2014/main" id="{E5A544F5-2EC8-4A6A-BD39-C899BF5479B1}"/>
              </a:ext>
            </a:extLst>
          </p:cNvPr>
          <p:cNvSpPr/>
          <p:nvPr/>
        </p:nvSpPr>
        <p:spPr>
          <a:xfrm>
            <a:off x="830177" y="2369384"/>
            <a:ext cx="10201445" cy="3785267"/>
          </a:xfrm>
          <a:prstGeom prst="rect">
            <a:avLst/>
          </a:prstGeom>
        </p:spPr>
        <p:txBody>
          <a:bodyPr wrap="square">
            <a:spAutoFit/>
          </a:bodyPr>
          <a:lstStyle/>
          <a:p>
            <a:pPr>
              <a:lnSpc>
                <a:spcPct val="107000"/>
              </a:lnSpc>
              <a:spcAft>
                <a:spcPts val="800"/>
              </a:spcAft>
            </a:pPr>
            <a:r>
              <a:rPr lang="en-US" sz="4400" dirty="0">
                <a:latin typeface="Adobe Garamond Pro" panose="02020502050506090403" pitchFamily="18" charset="0"/>
                <a:ea typeface="Calibri" panose="020F0502020204030204" pitchFamily="34" charset="0"/>
                <a:cs typeface="Arial" panose="020B0604020202020204" pitchFamily="34" charset="0"/>
              </a:rPr>
              <a:t>Silas gave </a:t>
            </a:r>
            <a:r>
              <a:rPr lang="en-US" sz="4400" u="sng" dirty="0">
                <a:latin typeface="Adobe Garamond Pro" panose="02020502050506090403" pitchFamily="18" charset="0"/>
                <a:ea typeface="Calibri" panose="020F0502020204030204" pitchFamily="34" charset="0"/>
                <a:cs typeface="Arial" panose="020B0604020202020204" pitchFamily="34" charset="0"/>
              </a:rPr>
              <a:t>Bod</a:t>
            </a:r>
            <a:r>
              <a:rPr lang="en-US" sz="4400" dirty="0">
                <a:latin typeface="Adobe Garamond Pro" panose="02020502050506090403" pitchFamily="18" charset="0"/>
                <a:ea typeface="Calibri" panose="020F0502020204030204" pitchFamily="34" charset="0"/>
                <a:cs typeface="Arial" panose="020B0604020202020204" pitchFamily="34" charset="0"/>
              </a:rPr>
              <a:t> a quest—to find each of the twenty-six letters in the graveyard—and </a:t>
            </a:r>
            <a:r>
              <a:rPr lang="en-US" sz="4400" u="sng" dirty="0">
                <a:latin typeface="Adobe Garamond Pro" panose="02020502050506090403" pitchFamily="18" charset="0"/>
                <a:ea typeface="Calibri" panose="020F0502020204030204" pitchFamily="34" charset="0"/>
                <a:cs typeface="Arial" panose="020B0604020202020204" pitchFamily="34" charset="0"/>
              </a:rPr>
              <a:t>Bod </a:t>
            </a:r>
            <a:r>
              <a:rPr lang="en-US" sz="4400" dirty="0">
                <a:latin typeface="Adobe Garamond Pro" panose="02020502050506090403" pitchFamily="18" charset="0"/>
                <a:ea typeface="Calibri" panose="020F0502020204030204" pitchFamily="34" charset="0"/>
                <a:cs typeface="Arial" panose="020B0604020202020204" pitchFamily="34" charset="0"/>
              </a:rPr>
              <a:t>finished it, proudly… Every day </a:t>
            </a:r>
            <a:r>
              <a:rPr lang="en-US" sz="4400" u="sng" dirty="0">
                <a:latin typeface="Adobe Garamond Pro" panose="02020502050506090403" pitchFamily="18" charset="0"/>
                <a:ea typeface="Calibri" panose="020F0502020204030204" pitchFamily="34" charset="0"/>
                <a:cs typeface="Arial" panose="020B0604020202020204" pitchFamily="34" charset="0"/>
              </a:rPr>
              <a:t>Bod</a:t>
            </a:r>
            <a:r>
              <a:rPr lang="en-US" sz="4400" dirty="0">
                <a:latin typeface="Adobe Garamond Pro" panose="02020502050506090403" pitchFamily="18" charset="0"/>
                <a:ea typeface="Calibri" panose="020F0502020204030204" pitchFamily="34" charset="0"/>
                <a:cs typeface="Arial" panose="020B0604020202020204" pitchFamily="34" charset="0"/>
              </a:rPr>
              <a:t> would take his paper and crayons into the graveyard…</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950ADAE-9D85-4D96-A300-034742FA2F2D}"/>
              </a:ext>
            </a:extLst>
          </p:cNvPr>
          <p:cNvSpPr txBox="1"/>
          <p:nvPr/>
        </p:nvSpPr>
        <p:spPr>
          <a:xfrm>
            <a:off x="2321379" y="1631652"/>
            <a:ext cx="5084957" cy="461665"/>
          </a:xfrm>
          <a:prstGeom prst="rect">
            <a:avLst/>
          </a:prstGeom>
          <a:noFill/>
        </p:spPr>
        <p:txBody>
          <a:bodyPr wrap="square" rtlCol="0">
            <a:spAutoFit/>
          </a:bodyPr>
          <a:lstStyle/>
          <a:p>
            <a:r>
              <a:rPr lang="en-US" sz="2400" dirty="0">
                <a:solidFill>
                  <a:schemeClr val="tx2"/>
                </a:solidFill>
              </a:rPr>
              <a:t>Doesn’t use “I” = Third Person</a:t>
            </a:r>
          </a:p>
        </p:txBody>
      </p:sp>
      <p:sp>
        <p:nvSpPr>
          <p:cNvPr id="5" name="TextBox 4">
            <a:extLst>
              <a:ext uri="{FF2B5EF4-FFF2-40B4-BE49-F238E27FC236}">
                <a16:creationId xmlns:a16="http://schemas.microsoft.com/office/drawing/2014/main" id="{90E3D542-BFB6-4FA6-80AF-38A1FDA344C9}"/>
              </a:ext>
            </a:extLst>
          </p:cNvPr>
          <p:cNvSpPr txBox="1"/>
          <p:nvPr/>
        </p:nvSpPr>
        <p:spPr>
          <a:xfrm>
            <a:off x="3213483" y="2012179"/>
            <a:ext cx="3332294" cy="523220"/>
          </a:xfrm>
          <a:prstGeom prst="rect">
            <a:avLst/>
          </a:prstGeom>
          <a:noFill/>
        </p:spPr>
        <p:txBody>
          <a:bodyPr wrap="square" rtlCol="0">
            <a:spAutoFit/>
          </a:bodyPr>
          <a:lstStyle/>
          <a:p>
            <a:r>
              <a:rPr lang="en-US" sz="2800" dirty="0">
                <a:solidFill>
                  <a:schemeClr val="accent5">
                    <a:lumMod val="60000"/>
                    <a:lumOff val="40000"/>
                  </a:schemeClr>
                </a:solidFill>
              </a:rPr>
              <a:t>Past Tense</a:t>
            </a:r>
          </a:p>
        </p:txBody>
      </p:sp>
      <p:sp>
        <p:nvSpPr>
          <p:cNvPr id="6" name="Arrow: Right 5">
            <a:extLst>
              <a:ext uri="{FF2B5EF4-FFF2-40B4-BE49-F238E27FC236}">
                <a16:creationId xmlns:a16="http://schemas.microsoft.com/office/drawing/2014/main" id="{DA56D41D-786A-4B2F-AF04-B63700139971}"/>
              </a:ext>
            </a:extLst>
          </p:cNvPr>
          <p:cNvSpPr/>
          <p:nvPr/>
        </p:nvSpPr>
        <p:spPr>
          <a:xfrm rot="8385711">
            <a:off x="1777738" y="2132943"/>
            <a:ext cx="634883" cy="220329"/>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0E112E80-B03C-4223-ABFB-F29EE21FC8D0}"/>
              </a:ext>
            </a:extLst>
          </p:cNvPr>
          <p:cNvSpPr/>
          <p:nvPr/>
        </p:nvSpPr>
        <p:spPr>
          <a:xfrm rot="8385711">
            <a:off x="2834493" y="2379906"/>
            <a:ext cx="391312" cy="163484"/>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8" name="TextBox 7">
            <a:extLst>
              <a:ext uri="{FF2B5EF4-FFF2-40B4-BE49-F238E27FC236}">
                <a16:creationId xmlns:a16="http://schemas.microsoft.com/office/drawing/2014/main" id="{50EF360F-027D-4756-B2A3-958F33765880}"/>
              </a:ext>
            </a:extLst>
          </p:cNvPr>
          <p:cNvSpPr txBox="1"/>
          <p:nvPr/>
        </p:nvSpPr>
        <p:spPr>
          <a:xfrm>
            <a:off x="7455367" y="1885364"/>
            <a:ext cx="3984885" cy="523220"/>
          </a:xfrm>
          <a:prstGeom prst="rect">
            <a:avLst/>
          </a:prstGeom>
          <a:noFill/>
        </p:spPr>
        <p:txBody>
          <a:bodyPr wrap="square" rtlCol="0">
            <a:spAutoFit/>
          </a:bodyPr>
          <a:lstStyle/>
          <a:p>
            <a:r>
              <a:rPr lang="en-US" sz="2800" u="sng" dirty="0"/>
              <a:t>Bod is the POV character.</a:t>
            </a:r>
          </a:p>
        </p:txBody>
      </p:sp>
      <p:sp>
        <p:nvSpPr>
          <p:cNvPr id="9" name="Arrow: Bent 8">
            <a:extLst>
              <a:ext uri="{FF2B5EF4-FFF2-40B4-BE49-F238E27FC236}">
                <a16:creationId xmlns:a16="http://schemas.microsoft.com/office/drawing/2014/main" id="{B5ADBCDA-CC16-44A4-9D30-490419953DD3}"/>
              </a:ext>
            </a:extLst>
          </p:cNvPr>
          <p:cNvSpPr/>
          <p:nvPr/>
        </p:nvSpPr>
        <p:spPr>
          <a:xfrm rot="10800000">
            <a:off x="10625164" y="2494039"/>
            <a:ext cx="780586" cy="123140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itle 1">
            <a:extLst>
              <a:ext uri="{FF2B5EF4-FFF2-40B4-BE49-F238E27FC236}">
                <a16:creationId xmlns:a16="http://schemas.microsoft.com/office/drawing/2014/main" id="{D5E4B5DC-0EB9-4753-96BD-44DCA48E8BD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a:latin typeface="Adobe Garamond Pro" panose="02020502050506090403" pitchFamily="18" charset="0"/>
              </a:rPr>
              <a:t>Setting Example: A Graveyard</a:t>
            </a:r>
            <a:br>
              <a:rPr lang="en-US" dirty="0"/>
            </a:br>
            <a:endParaRPr lang="en-US" sz="2000" i="1" dirty="0">
              <a:latin typeface="+mn-lt"/>
            </a:endParaRPr>
          </a:p>
        </p:txBody>
      </p:sp>
    </p:spTree>
    <p:extLst>
      <p:ext uri="{BB962C8B-B14F-4D97-AF65-F5344CB8AC3E}">
        <p14:creationId xmlns:p14="http://schemas.microsoft.com/office/powerpoint/2010/main" val="382317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sp>
        <p:nvSpPr>
          <p:cNvPr id="4" name="Rectangle 3">
            <a:extLst>
              <a:ext uri="{FF2B5EF4-FFF2-40B4-BE49-F238E27FC236}">
                <a16:creationId xmlns:a16="http://schemas.microsoft.com/office/drawing/2014/main" id="{E5A544F5-2EC8-4A6A-BD39-C899BF5479B1}"/>
              </a:ext>
            </a:extLst>
          </p:cNvPr>
          <p:cNvSpPr/>
          <p:nvPr/>
        </p:nvSpPr>
        <p:spPr>
          <a:xfrm>
            <a:off x="893677" y="1979404"/>
            <a:ext cx="10201445" cy="5172250"/>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a:latin typeface="Adobe Garamond Pro" panose="02020502050506090403" pitchFamily="18" charset="0"/>
                <a:ea typeface="Calibri" panose="020F0502020204030204" pitchFamily="34" charset="0"/>
                <a:cs typeface="Times New Roman" panose="02020603050405020304" pitchFamily="18" charset="0"/>
              </a:rPr>
              <a:t>A sunny day: bumblebees explored the wildflowers that grew in the corner of the graveyard, dangling from the gorse and the bluebells, droning their deep lazy buzz while Bod lay in the spring sunlight watching a bronze-colored beetle wandering across the stone of G. Reeder…</a:t>
            </a:r>
          </a:p>
          <a:p>
            <a:pPr>
              <a:lnSpc>
                <a:spcPct val="107000"/>
              </a:lnSpc>
              <a:spcAft>
                <a:spcPts val="800"/>
              </a:spcAft>
            </a:pP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AB6BDB11-6430-4199-BD13-C7B52E7C538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a:latin typeface="Adobe Garamond Pro" panose="02020502050506090403" pitchFamily="18" charset="0"/>
              </a:rPr>
              <a:t>Setting Example: A Graveyard</a:t>
            </a:r>
            <a:br>
              <a:rPr lang="en-US" dirty="0"/>
            </a:br>
            <a:endParaRPr lang="en-US" sz="2000" i="1" dirty="0">
              <a:latin typeface="+mn-lt"/>
            </a:endParaRPr>
          </a:p>
        </p:txBody>
      </p:sp>
    </p:spTree>
    <p:extLst>
      <p:ext uri="{BB962C8B-B14F-4D97-AF65-F5344CB8AC3E}">
        <p14:creationId xmlns:p14="http://schemas.microsoft.com/office/powerpoint/2010/main" val="3631205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sp>
        <p:nvSpPr>
          <p:cNvPr id="4" name="Rectangle 3">
            <a:extLst>
              <a:ext uri="{FF2B5EF4-FFF2-40B4-BE49-F238E27FC236}">
                <a16:creationId xmlns:a16="http://schemas.microsoft.com/office/drawing/2014/main" id="{E5A544F5-2EC8-4A6A-BD39-C899BF5479B1}"/>
              </a:ext>
            </a:extLst>
          </p:cNvPr>
          <p:cNvSpPr/>
          <p:nvPr/>
        </p:nvSpPr>
        <p:spPr>
          <a:xfrm>
            <a:off x="893677" y="1979404"/>
            <a:ext cx="10201445" cy="5172250"/>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a:latin typeface="Adobe Garamond Pro" panose="02020502050506090403" pitchFamily="18" charset="0"/>
                <a:ea typeface="Calibri" panose="020F0502020204030204" pitchFamily="34" charset="0"/>
                <a:cs typeface="Times New Roman" panose="02020603050405020304" pitchFamily="18" charset="0"/>
              </a:rPr>
              <a:t>A sunny day: bumblebees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explored</a:t>
            </a:r>
            <a:r>
              <a:rPr lang="en-US" sz="4000" dirty="0">
                <a:latin typeface="Adobe Garamond Pro" panose="02020502050506090403" pitchFamily="18" charset="0"/>
                <a:ea typeface="Calibri" panose="020F0502020204030204" pitchFamily="34" charset="0"/>
                <a:cs typeface="Times New Roman" panose="02020603050405020304" pitchFamily="18" charset="0"/>
              </a:rPr>
              <a:t> the wildflowers that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grew</a:t>
            </a:r>
            <a:r>
              <a:rPr lang="en-US" sz="4000" dirty="0">
                <a:latin typeface="Adobe Garamond Pro" panose="02020502050506090403" pitchFamily="18" charset="0"/>
                <a:ea typeface="Calibri" panose="020F0502020204030204" pitchFamily="34" charset="0"/>
                <a:cs typeface="Times New Roman" panose="02020603050405020304" pitchFamily="18" charset="0"/>
              </a:rPr>
              <a:t> in the corner of the graveyard,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dangling </a:t>
            </a:r>
            <a:r>
              <a:rPr lang="en-US" sz="4000" dirty="0">
                <a:latin typeface="Adobe Garamond Pro" panose="02020502050506090403" pitchFamily="18" charset="0"/>
                <a:ea typeface="Calibri" panose="020F0502020204030204" pitchFamily="34" charset="0"/>
                <a:cs typeface="Times New Roman" panose="02020603050405020304" pitchFamily="18" charset="0"/>
              </a:rPr>
              <a:t>from the gorse and the bluebells,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droning</a:t>
            </a:r>
            <a:r>
              <a:rPr lang="en-US" sz="4000" dirty="0">
                <a:latin typeface="Adobe Garamond Pro" panose="02020502050506090403" pitchFamily="18" charset="0"/>
                <a:ea typeface="Calibri" panose="020F0502020204030204" pitchFamily="34" charset="0"/>
                <a:cs typeface="Times New Roman" panose="02020603050405020304" pitchFamily="18" charset="0"/>
              </a:rPr>
              <a:t> their deep lazy buzz while Bod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lay</a:t>
            </a:r>
            <a:r>
              <a:rPr lang="en-US" sz="4000" dirty="0">
                <a:latin typeface="Adobe Garamond Pro" panose="02020502050506090403" pitchFamily="18" charset="0"/>
                <a:ea typeface="Calibri" panose="020F0502020204030204" pitchFamily="34" charset="0"/>
                <a:cs typeface="Times New Roman" panose="02020603050405020304" pitchFamily="18" charset="0"/>
              </a:rPr>
              <a:t> in the spring sunlight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watching</a:t>
            </a:r>
            <a:r>
              <a:rPr lang="en-US" sz="4000" dirty="0">
                <a:latin typeface="Adobe Garamond Pro" panose="02020502050506090403" pitchFamily="18" charset="0"/>
                <a:ea typeface="Calibri" panose="020F0502020204030204" pitchFamily="34" charset="0"/>
                <a:cs typeface="Times New Roman" panose="02020603050405020304" pitchFamily="18" charset="0"/>
              </a:rPr>
              <a:t> a bronze-colored beetle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wandering</a:t>
            </a:r>
            <a:r>
              <a:rPr lang="en-US" sz="4000" dirty="0">
                <a:latin typeface="Adobe Garamond Pro" panose="02020502050506090403" pitchFamily="18" charset="0"/>
                <a:ea typeface="Calibri" panose="020F0502020204030204" pitchFamily="34" charset="0"/>
                <a:cs typeface="Times New Roman" panose="02020603050405020304" pitchFamily="18" charset="0"/>
              </a:rPr>
              <a:t> across the stone of G. Reeder…</a:t>
            </a:r>
          </a:p>
          <a:p>
            <a:pPr>
              <a:lnSpc>
                <a:spcPct val="107000"/>
              </a:lnSpc>
              <a:spcAft>
                <a:spcPts val="800"/>
              </a:spcAft>
            </a:pP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AB6BDB11-6430-4199-BD13-C7B52E7C538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a:latin typeface="Adobe Garamond Pro" panose="02020502050506090403" pitchFamily="18" charset="0"/>
              </a:rPr>
              <a:t>Setting Example: A Graveyard</a:t>
            </a:r>
            <a:br>
              <a:rPr lang="en-US" dirty="0"/>
            </a:br>
            <a:endParaRPr lang="en-US" sz="2000" i="1" dirty="0">
              <a:latin typeface="+mn-lt"/>
            </a:endParaRPr>
          </a:p>
        </p:txBody>
      </p:sp>
      <p:sp>
        <p:nvSpPr>
          <p:cNvPr id="3" name="TextBox 2">
            <a:extLst>
              <a:ext uri="{FF2B5EF4-FFF2-40B4-BE49-F238E27FC236}">
                <a16:creationId xmlns:a16="http://schemas.microsoft.com/office/drawing/2014/main" id="{420D15DB-266A-480E-87C5-9D39BB502AFF}"/>
              </a:ext>
            </a:extLst>
          </p:cNvPr>
          <p:cNvSpPr txBox="1"/>
          <p:nvPr/>
        </p:nvSpPr>
        <p:spPr>
          <a:xfrm>
            <a:off x="893677" y="1437626"/>
            <a:ext cx="3729122" cy="769441"/>
          </a:xfrm>
          <a:prstGeom prst="rect">
            <a:avLst/>
          </a:prstGeom>
          <a:noFill/>
        </p:spPr>
        <p:txBody>
          <a:bodyPr wrap="square" rtlCol="0">
            <a:spAutoFit/>
          </a:bodyPr>
          <a:lstStyle/>
          <a:p>
            <a:r>
              <a:rPr lang="en-US" sz="4400" b="1" dirty="0">
                <a:solidFill>
                  <a:schemeClr val="accent5">
                    <a:lumMod val="75000"/>
                  </a:schemeClr>
                </a:solidFill>
              </a:rPr>
              <a:t>Active Verbs</a:t>
            </a:r>
          </a:p>
        </p:txBody>
      </p:sp>
    </p:spTree>
    <p:extLst>
      <p:ext uri="{BB962C8B-B14F-4D97-AF65-F5344CB8AC3E}">
        <p14:creationId xmlns:p14="http://schemas.microsoft.com/office/powerpoint/2010/main" val="218669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Elements of Story</a:t>
            </a:r>
            <a:br>
              <a:rPr lang="en-US" dirty="0"/>
            </a:br>
            <a:r>
              <a:rPr lang="en-US" sz="2000" cap="none" dirty="0"/>
              <a:t>Setting, character, plot, and theme</a:t>
            </a:r>
            <a:endParaRPr lang="en-US" sz="2000" dirty="0"/>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5" name="TextBox 4">
            <a:extLst>
              <a:ext uri="{FF2B5EF4-FFF2-40B4-BE49-F238E27FC236}">
                <a16:creationId xmlns:a16="http://schemas.microsoft.com/office/drawing/2014/main" id="{38EB92A6-6188-45C1-9C57-4D2FAEF4B437}"/>
              </a:ext>
            </a:extLst>
          </p:cNvPr>
          <p:cNvSpPr txBox="1"/>
          <p:nvPr/>
        </p:nvSpPr>
        <p:spPr>
          <a:xfrm>
            <a:off x="838200" y="2319463"/>
            <a:ext cx="10301805" cy="3101555"/>
          </a:xfrm>
          <a:prstGeom prst="rect">
            <a:avLst/>
          </a:prstGeom>
          <a:noFill/>
        </p:spPr>
        <p:txBody>
          <a:bodyPr wrap="square" rtlCol="0">
            <a:spAutoFit/>
          </a:bodyPr>
          <a:lstStyle/>
          <a:p>
            <a:pPr lvl="0" defTabSz="914400">
              <a:lnSpc>
                <a:spcPct val="120000"/>
              </a:lnSpc>
              <a:spcBef>
                <a:spcPts val="1000"/>
              </a:spcBef>
              <a:buClr>
                <a:srgbClr val="B71E42"/>
              </a:buClr>
              <a:buSzPct val="100000"/>
            </a:pPr>
            <a:r>
              <a:rPr lang="en-US" sz="4400" b="1" dirty="0"/>
              <a:t>Setting: </a:t>
            </a:r>
            <a:r>
              <a:rPr lang="en-US" sz="4400" dirty="0"/>
              <a:t>a story’s place and time</a:t>
            </a:r>
          </a:p>
          <a:p>
            <a:pPr lvl="0" defTabSz="914400">
              <a:lnSpc>
                <a:spcPct val="120000"/>
              </a:lnSpc>
              <a:spcBef>
                <a:spcPts val="1000"/>
              </a:spcBef>
              <a:buClr>
                <a:srgbClr val="B71E42"/>
              </a:buClr>
              <a:buSzPct val="100000"/>
            </a:pPr>
            <a:endParaRPr lang="en-US" sz="2000" dirty="0"/>
          </a:p>
          <a:p>
            <a:pPr marL="571500" lvl="0" indent="-571500" defTabSz="914400">
              <a:lnSpc>
                <a:spcPct val="120000"/>
              </a:lnSpc>
              <a:spcBef>
                <a:spcPts val="1000"/>
              </a:spcBef>
              <a:buClr>
                <a:schemeClr val="tx2"/>
              </a:buClr>
              <a:buSzPct val="100000"/>
              <a:buFont typeface="Wingdings" panose="05000000000000000000" pitchFamily="2" charset="2"/>
              <a:buChar char="Ø"/>
            </a:pPr>
            <a:r>
              <a:rPr lang="en-US" sz="4400" dirty="0"/>
              <a:t>Audiences experience </a:t>
            </a:r>
            <a:r>
              <a:rPr lang="en-US" sz="4400" b="1" dirty="0"/>
              <a:t>setting</a:t>
            </a:r>
            <a:r>
              <a:rPr lang="en-US" sz="4400" dirty="0"/>
              <a:t> through the viewpoint of the story’s </a:t>
            </a:r>
            <a:r>
              <a:rPr lang="en-US" sz="4400" b="1" dirty="0"/>
              <a:t>characters</a:t>
            </a:r>
            <a:r>
              <a:rPr lang="en-US" sz="4400" dirty="0"/>
              <a:t>. </a:t>
            </a:r>
          </a:p>
        </p:txBody>
      </p:sp>
    </p:spTree>
    <p:extLst>
      <p:ext uri="{BB962C8B-B14F-4D97-AF65-F5344CB8AC3E}">
        <p14:creationId xmlns:p14="http://schemas.microsoft.com/office/powerpoint/2010/main" val="2804896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sp>
        <p:nvSpPr>
          <p:cNvPr id="4" name="Rectangle 3">
            <a:extLst>
              <a:ext uri="{FF2B5EF4-FFF2-40B4-BE49-F238E27FC236}">
                <a16:creationId xmlns:a16="http://schemas.microsoft.com/office/drawing/2014/main" id="{E5A544F5-2EC8-4A6A-BD39-C899BF5479B1}"/>
              </a:ext>
            </a:extLst>
          </p:cNvPr>
          <p:cNvSpPr/>
          <p:nvPr/>
        </p:nvSpPr>
        <p:spPr>
          <a:xfrm>
            <a:off x="893677" y="1979404"/>
            <a:ext cx="10201445" cy="5172250"/>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a:latin typeface="Adobe Garamond Pro" panose="02020502050506090403" pitchFamily="18" charset="0"/>
                <a:ea typeface="Calibri" panose="020F0502020204030204" pitchFamily="34" charset="0"/>
                <a:cs typeface="Times New Roman" panose="02020603050405020304" pitchFamily="18" charset="0"/>
              </a:rPr>
              <a:t>A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sunny</a:t>
            </a:r>
            <a:r>
              <a:rPr lang="en-US" sz="4000" dirty="0">
                <a:latin typeface="Adobe Garamond Pro" panose="02020502050506090403" pitchFamily="18" charset="0"/>
                <a:ea typeface="Calibri" panose="020F0502020204030204" pitchFamily="34" charset="0"/>
                <a:cs typeface="Times New Roman" panose="02020603050405020304" pitchFamily="18" charset="0"/>
              </a:rPr>
              <a:t> day: bumblebees explored the wildflowers that grew in the corner of the graveyard, dangling from the gorse and the bluebells, droning their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deep</a:t>
            </a:r>
            <a:r>
              <a:rPr lang="en-US" sz="4000" dirty="0">
                <a:latin typeface="Adobe Garamond Pro" panose="02020502050506090403" pitchFamily="18" charset="0"/>
                <a:ea typeface="Calibri" panose="020F0502020204030204" pitchFamily="34" charset="0"/>
                <a:cs typeface="Times New Roman" panose="02020603050405020304" pitchFamily="18" charset="0"/>
              </a:rPr>
              <a:t>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lazy</a:t>
            </a:r>
            <a:r>
              <a:rPr lang="en-US" sz="4000" dirty="0">
                <a:latin typeface="Adobe Garamond Pro" panose="02020502050506090403" pitchFamily="18" charset="0"/>
                <a:ea typeface="Calibri" panose="020F0502020204030204" pitchFamily="34" charset="0"/>
                <a:cs typeface="Times New Roman" panose="02020603050405020304" pitchFamily="18" charset="0"/>
              </a:rPr>
              <a:t> buzz while Bod lay in the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spring</a:t>
            </a:r>
            <a:r>
              <a:rPr lang="en-US" sz="4000" dirty="0">
                <a:latin typeface="Adobe Garamond Pro" panose="02020502050506090403" pitchFamily="18" charset="0"/>
                <a:ea typeface="Calibri" panose="020F0502020204030204" pitchFamily="34" charset="0"/>
                <a:cs typeface="Times New Roman" panose="02020603050405020304" pitchFamily="18" charset="0"/>
              </a:rPr>
              <a:t> sunlight watching a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bronze-colored </a:t>
            </a:r>
            <a:r>
              <a:rPr lang="en-US" sz="4000" dirty="0">
                <a:latin typeface="Adobe Garamond Pro" panose="02020502050506090403" pitchFamily="18" charset="0"/>
                <a:ea typeface="Calibri" panose="020F0502020204030204" pitchFamily="34" charset="0"/>
                <a:cs typeface="Times New Roman" panose="02020603050405020304" pitchFamily="18" charset="0"/>
              </a:rPr>
              <a:t>beetle wandering across the stone of G. Reeder…</a:t>
            </a:r>
          </a:p>
          <a:p>
            <a:pPr>
              <a:lnSpc>
                <a:spcPct val="107000"/>
              </a:lnSpc>
              <a:spcAft>
                <a:spcPts val="800"/>
              </a:spcAft>
            </a:pP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AB6BDB11-6430-4199-BD13-C7B52E7C538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a:latin typeface="Adobe Garamond Pro" panose="02020502050506090403" pitchFamily="18" charset="0"/>
              </a:rPr>
              <a:t>Setting Example: A Graveyard</a:t>
            </a:r>
            <a:br>
              <a:rPr lang="en-US" dirty="0"/>
            </a:br>
            <a:endParaRPr lang="en-US" sz="2000" i="1" dirty="0">
              <a:latin typeface="+mn-lt"/>
            </a:endParaRPr>
          </a:p>
        </p:txBody>
      </p:sp>
      <p:sp>
        <p:nvSpPr>
          <p:cNvPr id="6" name="TextBox 5">
            <a:extLst>
              <a:ext uri="{FF2B5EF4-FFF2-40B4-BE49-F238E27FC236}">
                <a16:creationId xmlns:a16="http://schemas.microsoft.com/office/drawing/2014/main" id="{2FF92B1D-4C92-44C3-A407-F40B5824872F}"/>
              </a:ext>
            </a:extLst>
          </p:cNvPr>
          <p:cNvSpPr txBox="1"/>
          <p:nvPr/>
        </p:nvSpPr>
        <p:spPr>
          <a:xfrm>
            <a:off x="893677" y="1437626"/>
            <a:ext cx="3729122" cy="769441"/>
          </a:xfrm>
          <a:prstGeom prst="rect">
            <a:avLst/>
          </a:prstGeom>
          <a:noFill/>
        </p:spPr>
        <p:txBody>
          <a:bodyPr wrap="square" rtlCol="0">
            <a:spAutoFit/>
          </a:bodyPr>
          <a:lstStyle/>
          <a:p>
            <a:r>
              <a:rPr lang="en-US" sz="4400" b="1" dirty="0">
                <a:solidFill>
                  <a:schemeClr val="accent4">
                    <a:lumMod val="60000"/>
                    <a:lumOff val="40000"/>
                  </a:schemeClr>
                </a:solidFill>
              </a:rPr>
              <a:t>Adjectives</a:t>
            </a:r>
          </a:p>
        </p:txBody>
      </p:sp>
    </p:spTree>
    <p:extLst>
      <p:ext uri="{BB962C8B-B14F-4D97-AF65-F5344CB8AC3E}">
        <p14:creationId xmlns:p14="http://schemas.microsoft.com/office/powerpoint/2010/main" val="325631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sp>
        <p:nvSpPr>
          <p:cNvPr id="4" name="Rectangle 3">
            <a:extLst>
              <a:ext uri="{FF2B5EF4-FFF2-40B4-BE49-F238E27FC236}">
                <a16:creationId xmlns:a16="http://schemas.microsoft.com/office/drawing/2014/main" id="{E5A544F5-2EC8-4A6A-BD39-C899BF5479B1}"/>
              </a:ext>
            </a:extLst>
          </p:cNvPr>
          <p:cNvSpPr/>
          <p:nvPr/>
        </p:nvSpPr>
        <p:spPr>
          <a:xfrm>
            <a:off x="893677" y="1979404"/>
            <a:ext cx="10201445" cy="5172250"/>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a:latin typeface="Adobe Garamond Pro" panose="02020502050506090403" pitchFamily="18" charset="0"/>
                <a:ea typeface="Calibri" panose="020F0502020204030204" pitchFamily="34" charset="0"/>
                <a:cs typeface="Times New Roman" panose="02020603050405020304" pitchFamily="18" charset="0"/>
              </a:rPr>
              <a:t>A sunny </a:t>
            </a:r>
            <a:r>
              <a:rPr lang="en-US" sz="4000" dirty="0">
                <a:solidFill>
                  <a:srgbClr val="0070C0"/>
                </a:solidFill>
                <a:latin typeface="Adobe Garamond Pro" panose="02020502050506090403" pitchFamily="18" charset="0"/>
                <a:ea typeface="Calibri" panose="020F0502020204030204" pitchFamily="34" charset="0"/>
                <a:cs typeface="Times New Roman" panose="02020603050405020304" pitchFamily="18" charset="0"/>
              </a:rPr>
              <a:t>day</a:t>
            </a:r>
            <a:r>
              <a:rPr lang="en-US" sz="4000" dirty="0">
                <a:latin typeface="Adobe Garamond Pro" panose="02020502050506090403" pitchFamily="18" charset="0"/>
                <a:ea typeface="Calibri" panose="020F0502020204030204" pitchFamily="34" charset="0"/>
                <a:cs typeface="Times New Roman" panose="02020603050405020304" pitchFamily="18" charset="0"/>
              </a:rPr>
              <a:t>: bumblebees explored the </a:t>
            </a:r>
            <a:r>
              <a:rPr lang="en-US" sz="4000" dirty="0">
                <a:solidFill>
                  <a:srgbClr val="0070C0"/>
                </a:solidFill>
                <a:latin typeface="Adobe Garamond Pro" panose="02020502050506090403" pitchFamily="18" charset="0"/>
                <a:ea typeface="Calibri" panose="020F0502020204030204" pitchFamily="34" charset="0"/>
                <a:cs typeface="Times New Roman" panose="02020603050405020304" pitchFamily="18" charset="0"/>
              </a:rPr>
              <a:t>wildflowers</a:t>
            </a:r>
            <a:r>
              <a:rPr lang="en-US" sz="4000" dirty="0">
                <a:latin typeface="Adobe Garamond Pro" panose="02020502050506090403" pitchFamily="18" charset="0"/>
                <a:ea typeface="Calibri" panose="020F0502020204030204" pitchFamily="34" charset="0"/>
                <a:cs typeface="Times New Roman" panose="02020603050405020304" pitchFamily="18" charset="0"/>
              </a:rPr>
              <a:t> that grew in the corner of the </a:t>
            </a:r>
            <a:r>
              <a:rPr lang="en-US" sz="4000" dirty="0">
                <a:solidFill>
                  <a:srgbClr val="0070C0"/>
                </a:solidFill>
                <a:latin typeface="Adobe Garamond Pro" panose="02020502050506090403" pitchFamily="18" charset="0"/>
                <a:ea typeface="Calibri" panose="020F0502020204030204" pitchFamily="34" charset="0"/>
                <a:cs typeface="Times New Roman" panose="02020603050405020304" pitchFamily="18" charset="0"/>
              </a:rPr>
              <a:t>graveyard</a:t>
            </a:r>
            <a:r>
              <a:rPr lang="en-US" sz="4000" dirty="0">
                <a:latin typeface="Adobe Garamond Pro" panose="02020502050506090403" pitchFamily="18" charset="0"/>
                <a:ea typeface="Calibri" panose="020F0502020204030204" pitchFamily="34" charset="0"/>
                <a:cs typeface="Times New Roman" panose="02020603050405020304" pitchFamily="18" charset="0"/>
              </a:rPr>
              <a:t>, dangling from the </a:t>
            </a:r>
            <a:r>
              <a:rPr lang="en-US" sz="4000" dirty="0">
                <a:solidFill>
                  <a:srgbClr val="0070C0"/>
                </a:solidFill>
                <a:latin typeface="Adobe Garamond Pro" panose="02020502050506090403" pitchFamily="18" charset="0"/>
                <a:ea typeface="Calibri" panose="020F0502020204030204" pitchFamily="34" charset="0"/>
                <a:cs typeface="Times New Roman" panose="02020603050405020304" pitchFamily="18" charset="0"/>
              </a:rPr>
              <a:t>gorse</a:t>
            </a:r>
            <a:r>
              <a:rPr lang="en-US" sz="4000" dirty="0">
                <a:latin typeface="Adobe Garamond Pro" panose="02020502050506090403" pitchFamily="18" charset="0"/>
                <a:ea typeface="Calibri" panose="020F0502020204030204" pitchFamily="34" charset="0"/>
                <a:cs typeface="Times New Roman" panose="02020603050405020304" pitchFamily="18" charset="0"/>
              </a:rPr>
              <a:t> and the </a:t>
            </a:r>
            <a:r>
              <a:rPr lang="en-US" sz="4000" dirty="0">
                <a:solidFill>
                  <a:srgbClr val="0070C0"/>
                </a:solidFill>
                <a:latin typeface="Adobe Garamond Pro" panose="02020502050506090403" pitchFamily="18" charset="0"/>
                <a:ea typeface="Calibri" panose="020F0502020204030204" pitchFamily="34" charset="0"/>
                <a:cs typeface="Times New Roman" panose="02020603050405020304" pitchFamily="18" charset="0"/>
              </a:rPr>
              <a:t>bluebells</a:t>
            </a:r>
            <a:r>
              <a:rPr lang="en-US" sz="4000" dirty="0">
                <a:latin typeface="Adobe Garamond Pro" panose="02020502050506090403" pitchFamily="18" charset="0"/>
                <a:ea typeface="Calibri" panose="020F0502020204030204" pitchFamily="34" charset="0"/>
                <a:cs typeface="Times New Roman" panose="02020603050405020304" pitchFamily="18" charset="0"/>
              </a:rPr>
              <a:t>, droning their deep lazy </a:t>
            </a:r>
            <a:r>
              <a:rPr lang="en-US" sz="4000" dirty="0">
                <a:solidFill>
                  <a:srgbClr val="0070C0"/>
                </a:solidFill>
                <a:latin typeface="Adobe Garamond Pro" panose="02020502050506090403" pitchFamily="18" charset="0"/>
                <a:ea typeface="Calibri" panose="020F0502020204030204" pitchFamily="34" charset="0"/>
                <a:cs typeface="Times New Roman" panose="02020603050405020304" pitchFamily="18" charset="0"/>
              </a:rPr>
              <a:t>buzz </a:t>
            </a:r>
            <a:r>
              <a:rPr lang="en-US" sz="4000" dirty="0">
                <a:latin typeface="Adobe Garamond Pro" panose="02020502050506090403" pitchFamily="18" charset="0"/>
                <a:ea typeface="Calibri" panose="020F0502020204030204" pitchFamily="34" charset="0"/>
                <a:cs typeface="Times New Roman" panose="02020603050405020304" pitchFamily="18" charset="0"/>
              </a:rPr>
              <a:t>while </a:t>
            </a:r>
            <a:r>
              <a:rPr lang="en-US" sz="4000" dirty="0">
                <a:solidFill>
                  <a:srgbClr val="0070C0"/>
                </a:solidFill>
                <a:latin typeface="Adobe Garamond Pro" panose="02020502050506090403" pitchFamily="18" charset="0"/>
                <a:ea typeface="Calibri" panose="020F0502020204030204" pitchFamily="34" charset="0"/>
                <a:cs typeface="Times New Roman" panose="02020603050405020304" pitchFamily="18" charset="0"/>
              </a:rPr>
              <a:t>Bod </a:t>
            </a:r>
            <a:r>
              <a:rPr lang="en-US" sz="4000" dirty="0">
                <a:latin typeface="Adobe Garamond Pro" panose="02020502050506090403" pitchFamily="18" charset="0"/>
                <a:ea typeface="Calibri" panose="020F0502020204030204" pitchFamily="34" charset="0"/>
                <a:cs typeface="Times New Roman" panose="02020603050405020304" pitchFamily="18" charset="0"/>
              </a:rPr>
              <a:t>lay in the spring </a:t>
            </a:r>
            <a:r>
              <a:rPr lang="en-US" sz="4000" dirty="0">
                <a:solidFill>
                  <a:srgbClr val="0070C0"/>
                </a:solidFill>
                <a:latin typeface="Adobe Garamond Pro" panose="02020502050506090403" pitchFamily="18" charset="0"/>
                <a:ea typeface="Calibri" panose="020F0502020204030204" pitchFamily="34" charset="0"/>
                <a:cs typeface="Times New Roman" panose="02020603050405020304" pitchFamily="18" charset="0"/>
              </a:rPr>
              <a:t>sunlight</a:t>
            </a:r>
            <a:r>
              <a:rPr lang="en-US" sz="4000" dirty="0">
                <a:latin typeface="Adobe Garamond Pro" panose="02020502050506090403" pitchFamily="18" charset="0"/>
                <a:ea typeface="Calibri" panose="020F0502020204030204" pitchFamily="34" charset="0"/>
                <a:cs typeface="Times New Roman" panose="02020603050405020304" pitchFamily="18" charset="0"/>
              </a:rPr>
              <a:t> watching a bronze-colored </a:t>
            </a:r>
            <a:r>
              <a:rPr lang="en-US" sz="4000" dirty="0">
                <a:solidFill>
                  <a:srgbClr val="0070C0"/>
                </a:solidFill>
                <a:latin typeface="Adobe Garamond Pro" panose="02020502050506090403" pitchFamily="18" charset="0"/>
                <a:ea typeface="Calibri" panose="020F0502020204030204" pitchFamily="34" charset="0"/>
                <a:cs typeface="Times New Roman" panose="02020603050405020304" pitchFamily="18" charset="0"/>
              </a:rPr>
              <a:t>beetle</a:t>
            </a:r>
            <a:r>
              <a:rPr lang="en-US" sz="4000" dirty="0">
                <a:latin typeface="Adobe Garamond Pro" panose="02020502050506090403" pitchFamily="18" charset="0"/>
                <a:ea typeface="Calibri" panose="020F0502020204030204" pitchFamily="34" charset="0"/>
                <a:cs typeface="Times New Roman" panose="02020603050405020304" pitchFamily="18" charset="0"/>
              </a:rPr>
              <a:t> wandering across the </a:t>
            </a:r>
            <a:r>
              <a:rPr lang="en-US" sz="4000" dirty="0">
                <a:solidFill>
                  <a:srgbClr val="0070C0"/>
                </a:solidFill>
                <a:latin typeface="Adobe Garamond Pro" panose="02020502050506090403" pitchFamily="18" charset="0"/>
                <a:ea typeface="Calibri" panose="020F0502020204030204" pitchFamily="34" charset="0"/>
                <a:cs typeface="Times New Roman" panose="02020603050405020304" pitchFamily="18" charset="0"/>
              </a:rPr>
              <a:t>stone </a:t>
            </a:r>
            <a:r>
              <a:rPr lang="en-US" sz="4000" dirty="0">
                <a:latin typeface="Adobe Garamond Pro" panose="02020502050506090403" pitchFamily="18" charset="0"/>
                <a:ea typeface="Calibri" panose="020F0502020204030204" pitchFamily="34" charset="0"/>
                <a:cs typeface="Times New Roman" panose="02020603050405020304" pitchFamily="18" charset="0"/>
              </a:rPr>
              <a:t>of G. Reeder…</a:t>
            </a:r>
          </a:p>
          <a:p>
            <a:pPr>
              <a:lnSpc>
                <a:spcPct val="107000"/>
              </a:lnSpc>
              <a:spcAft>
                <a:spcPts val="800"/>
              </a:spcAft>
            </a:pP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AB6BDB11-6430-4199-BD13-C7B52E7C538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a:latin typeface="Adobe Garamond Pro" panose="02020502050506090403" pitchFamily="18" charset="0"/>
              </a:rPr>
              <a:t>Setting Example: A Graveyard</a:t>
            </a:r>
            <a:br>
              <a:rPr lang="en-US" dirty="0"/>
            </a:br>
            <a:endParaRPr lang="en-US" sz="2000" i="1" dirty="0">
              <a:latin typeface="+mn-lt"/>
            </a:endParaRPr>
          </a:p>
        </p:txBody>
      </p:sp>
      <p:sp>
        <p:nvSpPr>
          <p:cNvPr id="6" name="TextBox 5">
            <a:extLst>
              <a:ext uri="{FF2B5EF4-FFF2-40B4-BE49-F238E27FC236}">
                <a16:creationId xmlns:a16="http://schemas.microsoft.com/office/drawing/2014/main" id="{DAFB7A82-313D-4EF3-91C0-D5D55282BEB3}"/>
              </a:ext>
            </a:extLst>
          </p:cNvPr>
          <p:cNvSpPr txBox="1"/>
          <p:nvPr/>
        </p:nvSpPr>
        <p:spPr>
          <a:xfrm>
            <a:off x="893676" y="1437626"/>
            <a:ext cx="7628024" cy="769441"/>
          </a:xfrm>
          <a:prstGeom prst="rect">
            <a:avLst/>
          </a:prstGeom>
          <a:noFill/>
        </p:spPr>
        <p:txBody>
          <a:bodyPr wrap="square" rtlCol="0">
            <a:spAutoFit/>
          </a:bodyPr>
          <a:lstStyle/>
          <a:p>
            <a:r>
              <a:rPr lang="en-US" sz="4400" b="1" dirty="0">
                <a:solidFill>
                  <a:srgbClr val="0070C0"/>
                </a:solidFill>
              </a:rPr>
              <a:t>Sensory details using nouns</a:t>
            </a:r>
          </a:p>
        </p:txBody>
      </p:sp>
    </p:spTree>
    <p:extLst>
      <p:ext uri="{BB962C8B-B14F-4D97-AF65-F5344CB8AC3E}">
        <p14:creationId xmlns:p14="http://schemas.microsoft.com/office/powerpoint/2010/main" val="306907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Engaging Settings</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51E0139E-97AE-43AC-9C37-AEC444E539E3}"/>
              </a:ext>
            </a:extLst>
          </p:cNvPr>
          <p:cNvSpPr txBox="1">
            <a:spLocks/>
          </p:cNvSpPr>
          <p:nvPr/>
        </p:nvSpPr>
        <p:spPr>
          <a:xfrm>
            <a:off x="838200" y="1979291"/>
            <a:ext cx="10703313" cy="428595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4400" dirty="0"/>
              <a:t>Authors show characters interacting with the setting by using:</a:t>
            </a:r>
          </a:p>
          <a:p>
            <a:pPr>
              <a:buFont typeface="Wingdings" panose="05000000000000000000" pitchFamily="2" charset="2"/>
              <a:buChar char="Ø"/>
            </a:pPr>
            <a:r>
              <a:rPr lang="en-US" sz="4400" dirty="0"/>
              <a:t>Active verbs </a:t>
            </a:r>
          </a:p>
          <a:p>
            <a:pPr>
              <a:buFont typeface="Wingdings" panose="05000000000000000000" pitchFamily="2" charset="2"/>
              <a:buChar char="Ø"/>
            </a:pPr>
            <a:r>
              <a:rPr lang="en-US" sz="4400" dirty="0"/>
              <a:t>Adjectives </a:t>
            </a:r>
          </a:p>
          <a:p>
            <a:pPr>
              <a:buFont typeface="Wingdings" panose="05000000000000000000" pitchFamily="2" charset="2"/>
              <a:buChar char="Ø"/>
            </a:pPr>
            <a:r>
              <a:rPr lang="en-US" sz="4400" dirty="0"/>
              <a:t>Nouns that convey sensory details </a:t>
            </a:r>
          </a:p>
          <a:p>
            <a:pPr marL="0" indent="0">
              <a:buNone/>
            </a:pPr>
            <a:endParaRPr lang="en-US" sz="3600" dirty="0"/>
          </a:p>
        </p:txBody>
      </p:sp>
    </p:spTree>
    <p:extLst>
      <p:ext uri="{BB962C8B-B14F-4D97-AF65-F5344CB8AC3E}">
        <p14:creationId xmlns:p14="http://schemas.microsoft.com/office/powerpoint/2010/main" val="3237153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pic>
        <p:nvPicPr>
          <p:cNvPr id="5" name="Paper Towns">
            <a:hlinkClick r:id="" action="ppaction://media"/>
            <a:extLst>
              <a:ext uri="{FF2B5EF4-FFF2-40B4-BE49-F238E27FC236}">
                <a16:creationId xmlns:a16="http://schemas.microsoft.com/office/drawing/2014/main" id="{5B977663-74F0-4137-AFB8-E36AE017CF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9185" y="1206499"/>
            <a:ext cx="9813630" cy="5520167"/>
          </a:xfrm>
          <a:prstGeom prst="rect">
            <a:avLst/>
          </a:prstGeom>
        </p:spPr>
      </p:pic>
      <p:sp>
        <p:nvSpPr>
          <p:cNvPr id="6" name="Title 1">
            <a:extLst>
              <a:ext uri="{FF2B5EF4-FFF2-40B4-BE49-F238E27FC236}">
                <a16:creationId xmlns:a16="http://schemas.microsoft.com/office/drawing/2014/main" id="{97CD66FB-0545-41B7-8916-230E7917011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4400" b="1" dirty="0">
                <a:latin typeface="Adobe Garamond Pro" panose="02020502050506090403" pitchFamily="18" charset="0"/>
              </a:rPr>
              <a:t>Setting Example 2: Orlando at Night</a:t>
            </a:r>
            <a:br>
              <a:rPr lang="en-US" dirty="0"/>
            </a:br>
            <a:endParaRPr lang="en-US" sz="2000" i="1" dirty="0">
              <a:latin typeface="+mn-lt"/>
            </a:endParaRPr>
          </a:p>
        </p:txBody>
      </p:sp>
    </p:spTree>
    <p:extLst>
      <p:ext uri="{BB962C8B-B14F-4D97-AF65-F5344CB8AC3E}">
        <p14:creationId xmlns:p14="http://schemas.microsoft.com/office/powerpoint/2010/main" val="22858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sp>
        <p:nvSpPr>
          <p:cNvPr id="3" name="TextBox 2">
            <a:extLst>
              <a:ext uri="{FF2B5EF4-FFF2-40B4-BE49-F238E27FC236}">
                <a16:creationId xmlns:a16="http://schemas.microsoft.com/office/drawing/2014/main" id="{B950ADAE-9D85-4D96-A300-034742FA2F2D}"/>
              </a:ext>
            </a:extLst>
          </p:cNvPr>
          <p:cNvSpPr txBox="1"/>
          <p:nvPr/>
        </p:nvSpPr>
        <p:spPr>
          <a:xfrm>
            <a:off x="2029279" y="1784052"/>
            <a:ext cx="5084957" cy="461665"/>
          </a:xfrm>
          <a:prstGeom prst="rect">
            <a:avLst/>
          </a:prstGeom>
          <a:noFill/>
        </p:spPr>
        <p:txBody>
          <a:bodyPr wrap="square" rtlCol="0">
            <a:spAutoFit/>
          </a:bodyPr>
          <a:lstStyle/>
          <a:p>
            <a:r>
              <a:rPr lang="en-US" sz="2400" dirty="0">
                <a:solidFill>
                  <a:srgbClr val="FF5050"/>
                </a:solidFill>
              </a:rPr>
              <a:t>Uses “I” and “we” = First Person</a:t>
            </a:r>
          </a:p>
        </p:txBody>
      </p:sp>
      <p:sp>
        <p:nvSpPr>
          <p:cNvPr id="5" name="TextBox 4">
            <a:extLst>
              <a:ext uri="{FF2B5EF4-FFF2-40B4-BE49-F238E27FC236}">
                <a16:creationId xmlns:a16="http://schemas.microsoft.com/office/drawing/2014/main" id="{90E3D542-BFB6-4FA6-80AF-38A1FDA344C9}"/>
              </a:ext>
            </a:extLst>
          </p:cNvPr>
          <p:cNvSpPr txBox="1"/>
          <p:nvPr/>
        </p:nvSpPr>
        <p:spPr>
          <a:xfrm>
            <a:off x="3099183" y="2151879"/>
            <a:ext cx="3332294" cy="523220"/>
          </a:xfrm>
          <a:prstGeom prst="rect">
            <a:avLst/>
          </a:prstGeom>
          <a:noFill/>
        </p:spPr>
        <p:txBody>
          <a:bodyPr wrap="square" rtlCol="0">
            <a:spAutoFit/>
          </a:bodyPr>
          <a:lstStyle/>
          <a:p>
            <a:r>
              <a:rPr lang="en-US" sz="2800" dirty="0">
                <a:solidFill>
                  <a:schemeClr val="accent5">
                    <a:lumMod val="60000"/>
                    <a:lumOff val="40000"/>
                  </a:schemeClr>
                </a:solidFill>
              </a:rPr>
              <a:t>Past Tense</a:t>
            </a:r>
          </a:p>
        </p:txBody>
      </p:sp>
      <p:sp>
        <p:nvSpPr>
          <p:cNvPr id="6" name="Arrow: Right 5">
            <a:extLst>
              <a:ext uri="{FF2B5EF4-FFF2-40B4-BE49-F238E27FC236}">
                <a16:creationId xmlns:a16="http://schemas.microsoft.com/office/drawing/2014/main" id="{DA56D41D-786A-4B2F-AF04-B63700139971}"/>
              </a:ext>
            </a:extLst>
          </p:cNvPr>
          <p:cNvSpPr/>
          <p:nvPr/>
        </p:nvSpPr>
        <p:spPr>
          <a:xfrm rot="8385711">
            <a:off x="1485638" y="2285343"/>
            <a:ext cx="634883" cy="220329"/>
          </a:xfrm>
          <a:prstGeom prst="right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0E112E80-B03C-4223-ABFB-F29EE21FC8D0}"/>
              </a:ext>
            </a:extLst>
          </p:cNvPr>
          <p:cNvSpPr/>
          <p:nvPr/>
        </p:nvSpPr>
        <p:spPr>
          <a:xfrm rot="8385711">
            <a:off x="2720193" y="2519606"/>
            <a:ext cx="391312" cy="163484"/>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8" name="TextBox 7">
            <a:extLst>
              <a:ext uri="{FF2B5EF4-FFF2-40B4-BE49-F238E27FC236}">
                <a16:creationId xmlns:a16="http://schemas.microsoft.com/office/drawing/2014/main" id="{50EF360F-027D-4756-B2A3-958F33765880}"/>
              </a:ext>
            </a:extLst>
          </p:cNvPr>
          <p:cNvSpPr txBox="1"/>
          <p:nvPr/>
        </p:nvSpPr>
        <p:spPr>
          <a:xfrm>
            <a:off x="6545777" y="1567864"/>
            <a:ext cx="4894475" cy="523220"/>
          </a:xfrm>
          <a:prstGeom prst="rect">
            <a:avLst/>
          </a:prstGeom>
          <a:noFill/>
        </p:spPr>
        <p:txBody>
          <a:bodyPr wrap="square" rtlCol="0">
            <a:spAutoFit/>
          </a:bodyPr>
          <a:lstStyle/>
          <a:p>
            <a:r>
              <a:rPr lang="en-US" sz="2800" u="sng" dirty="0"/>
              <a:t>Quentin is the POV character.</a:t>
            </a:r>
          </a:p>
        </p:txBody>
      </p:sp>
      <p:sp>
        <p:nvSpPr>
          <p:cNvPr id="10" name="Title 1">
            <a:extLst>
              <a:ext uri="{FF2B5EF4-FFF2-40B4-BE49-F238E27FC236}">
                <a16:creationId xmlns:a16="http://schemas.microsoft.com/office/drawing/2014/main" id="{D5E4B5DC-0EB9-4753-96BD-44DCA48E8BD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a:latin typeface="Adobe Garamond Pro" panose="02020502050506090403" pitchFamily="18" charset="0"/>
              </a:rPr>
              <a:t>Setting Example 2: Orlando at Night</a:t>
            </a:r>
            <a:br>
              <a:rPr lang="en-US" dirty="0"/>
            </a:br>
            <a:endParaRPr lang="en-US" sz="2000" i="1" dirty="0">
              <a:latin typeface="+mn-lt"/>
            </a:endParaRPr>
          </a:p>
        </p:txBody>
      </p:sp>
      <p:sp>
        <p:nvSpPr>
          <p:cNvPr id="11" name="Rectangle 10">
            <a:extLst>
              <a:ext uri="{FF2B5EF4-FFF2-40B4-BE49-F238E27FC236}">
                <a16:creationId xmlns:a16="http://schemas.microsoft.com/office/drawing/2014/main" id="{7B242226-03E6-41F3-B976-F83A8530797A}"/>
              </a:ext>
            </a:extLst>
          </p:cNvPr>
          <p:cNvSpPr/>
          <p:nvPr/>
        </p:nvSpPr>
        <p:spPr>
          <a:xfrm>
            <a:off x="766677" y="2547184"/>
            <a:ext cx="10201445" cy="3253711"/>
          </a:xfrm>
          <a:prstGeom prst="rect">
            <a:avLst/>
          </a:prstGeom>
        </p:spPr>
        <p:txBody>
          <a:bodyPr wrap="square">
            <a:spAutoFit/>
          </a:bodyPr>
          <a:lstStyle/>
          <a:p>
            <a:pPr>
              <a:lnSpc>
                <a:spcPct val="107000"/>
              </a:lnSpc>
              <a:spcAft>
                <a:spcPts val="800"/>
              </a:spcAft>
            </a:pPr>
            <a:r>
              <a:rPr lang="en-US" sz="4800" i="1" dirty="0">
                <a:latin typeface="Adobe Garamond Pro" panose="02020502050506090403" pitchFamily="18" charset="0"/>
                <a:ea typeface="Calibri" panose="020F0502020204030204" pitchFamily="34" charset="0"/>
                <a:cs typeface="Times New Roman" panose="02020603050405020304" pitchFamily="18" charset="0"/>
              </a:rPr>
              <a:t>We jogged across I-Drive and then started bushwhacking through a thicket of tall shrubs and oak trees. I started to worry about poison ivy, </a:t>
            </a:r>
          </a:p>
        </p:txBody>
      </p:sp>
    </p:spTree>
    <p:extLst>
      <p:ext uri="{BB962C8B-B14F-4D97-AF65-F5344CB8AC3E}">
        <p14:creationId xmlns:p14="http://schemas.microsoft.com/office/powerpoint/2010/main" val="172049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sp>
        <p:nvSpPr>
          <p:cNvPr id="4" name="Rectangle 3">
            <a:extLst>
              <a:ext uri="{FF2B5EF4-FFF2-40B4-BE49-F238E27FC236}">
                <a16:creationId xmlns:a16="http://schemas.microsoft.com/office/drawing/2014/main" id="{E5A544F5-2EC8-4A6A-BD39-C899BF5479B1}"/>
              </a:ext>
            </a:extLst>
          </p:cNvPr>
          <p:cNvSpPr/>
          <p:nvPr/>
        </p:nvSpPr>
        <p:spPr>
          <a:xfrm>
            <a:off x="893677" y="1979404"/>
            <a:ext cx="10201445" cy="4377289"/>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a:latin typeface="Adobe Garamond Pro" panose="02020502050506090403" pitchFamily="18" charset="0"/>
                <a:ea typeface="Calibri" panose="020F0502020204030204" pitchFamily="34" charset="0"/>
                <a:cs typeface="Times New Roman" panose="02020603050405020304" pitchFamily="18" charset="0"/>
              </a:rPr>
              <a:t>We jogged across I-Drive and then started bushwhacking through a thicket of tall shrubs and oak trees. I started to worry about poison ivy, but ninjas don’t worry about poison ivy, so I led the trail, my arms in front of me, pushing aside briars and brush as we walked toward the moat. …</a:t>
            </a:r>
          </a:p>
        </p:txBody>
      </p:sp>
      <p:sp>
        <p:nvSpPr>
          <p:cNvPr id="5" name="Title 1">
            <a:extLst>
              <a:ext uri="{FF2B5EF4-FFF2-40B4-BE49-F238E27FC236}">
                <a16:creationId xmlns:a16="http://schemas.microsoft.com/office/drawing/2014/main" id="{AB6BDB11-6430-4199-BD13-C7B52E7C538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a:latin typeface="Adobe Garamond Pro" panose="02020502050506090403" pitchFamily="18" charset="0"/>
              </a:rPr>
              <a:t>Setting Example: Orlando at Night</a:t>
            </a:r>
            <a:br>
              <a:rPr lang="en-US" dirty="0"/>
            </a:br>
            <a:endParaRPr lang="en-US" sz="2000" i="1" dirty="0">
              <a:latin typeface="+mn-lt"/>
            </a:endParaRPr>
          </a:p>
        </p:txBody>
      </p:sp>
      <p:sp>
        <p:nvSpPr>
          <p:cNvPr id="3" name="TextBox 2">
            <a:extLst>
              <a:ext uri="{FF2B5EF4-FFF2-40B4-BE49-F238E27FC236}">
                <a16:creationId xmlns:a16="http://schemas.microsoft.com/office/drawing/2014/main" id="{420D15DB-266A-480E-87C5-9D39BB502AFF}"/>
              </a:ext>
            </a:extLst>
          </p:cNvPr>
          <p:cNvSpPr txBox="1"/>
          <p:nvPr/>
        </p:nvSpPr>
        <p:spPr>
          <a:xfrm>
            <a:off x="893677" y="1437626"/>
            <a:ext cx="3729122" cy="769441"/>
          </a:xfrm>
          <a:prstGeom prst="rect">
            <a:avLst/>
          </a:prstGeom>
          <a:noFill/>
        </p:spPr>
        <p:txBody>
          <a:bodyPr wrap="square" rtlCol="0">
            <a:spAutoFit/>
          </a:bodyPr>
          <a:lstStyle/>
          <a:p>
            <a:r>
              <a:rPr lang="en-US" sz="4400" b="1" dirty="0">
                <a:solidFill>
                  <a:schemeClr val="accent5">
                    <a:lumMod val="75000"/>
                  </a:schemeClr>
                </a:solidFill>
              </a:rPr>
              <a:t>Active Verbs</a:t>
            </a:r>
          </a:p>
        </p:txBody>
      </p:sp>
      <p:sp>
        <p:nvSpPr>
          <p:cNvPr id="7" name="Rectangle 6">
            <a:extLst>
              <a:ext uri="{FF2B5EF4-FFF2-40B4-BE49-F238E27FC236}">
                <a16:creationId xmlns:a16="http://schemas.microsoft.com/office/drawing/2014/main" id="{50A2B20B-14AD-4877-9FF9-7AAE255B6C0A}"/>
              </a:ext>
            </a:extLst>
          </p:cNvPr>
          <p:cNvSpPr/>
          <p:nvPr/>
        </p:nvSpPr>
        <p:spPr>
          <a:xfrm>
            <a:off x="893677" y="1979404"/>
            <a:ext cx="10201445" cy="4377289"/>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a:latin typeface="Adobe Garamond Pro" panose="02020502050506090403" pitchFamily="18" charset="0"/>
                <a:ea typeface="Calibri" panose="020F0502020204030204" pitchFamily="34" charset="0"/>
                <a:cs typeface="Times New Roman" panose="02020603050405020304" pitchFamily="18" charset="0"/>
              </a:rPr>
              <a:t>We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jogged</a:t>
            </a:r>
            <a:r>
              <a:rPr lang="en-US" sz="4000" dirty="0">
                <a:latin typeface="Adobe Garamond Pro" panose="02020502050506090403" pitchFamily="18" charset="0"/>
                <a:ea typeface="Calibri" panose="020F0502020204030204" pitchFamily="34" charset="0"/>
                <a:cs typeface="Times New Roman" panose="02020603050405020304" pitchFamily="18" charset="0"/>
              </a:rPr>
              <a:t> across I-Drive and then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started</a:t>
            </a:r>
            <a:r>
              <a:rPr lang="en-US" sz="4000" dirty="0">
                <a:latin typeface="Adobe Garamond Pro" panose="02020502050506090403" pitchFamily="18" charset="0"/>
                <a:ea typeface="Calibri" panose="020F0502020204030204" pitchFamily="34" charset="0"/>
                <a:cs typeface="Times New Roman" panose="02020603050405020304" pitchFamily="18" charset="0"/>
              </a:rPr>
              <a:t>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bushwhacking</a:t>
            </a:r>
            <a:r>
              <a:rPr lang="en-US" sz="4000" dirty="0">
                <a:latin typeface="Adobe Garamond Pro" panose="02020502050506090403" pitchFamily="18" charset="0"/>
                <a:ea typeface="Calibri" panose="020F0502020204030204" pitchFamily="34" charset="0"/>
                <a:cs typeface="Times New Roman" panose="02020603050405020304" pitchFamily="18" charset="0"/>
              </a:rPr>
              <a:t> through a thicket of tall shrubs and oak trees. I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started</a:t>
            </a:r>
            <a:r>
              <a:rPr lang="en-US" sz="4000" dirty="0">
                <a:latin typeface="Adobe Garamond Pro" panose="02020502050506090403" pitchFamily="18" charset="0"/>
                <a:ea typeface="Calibri" panose="020F0502020204030204" pitchFamily="34" charset="0"/>
                <a:cs typeface="Times New Roman" panose="02020603050405020304" pitchFamily="18" charset="0"/>
              </a:rPr>
              <a:t> to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worry</a:t>
            </a:r>
            <a:r>
              <a:rPr lang="en-US" sz="4000" dirty="0">
                <a:latin typeface="Adobe Garamond Pro" panose="02020502050506090403" pitchFamily="18" charset="0"/>
                <a:ea typeface="Calibri" panose="020F0502020204030204" pitchFamily="34" charset="0"/>
                <a:cs typeface="Times New Roman" panose="02020603050405020304" pitchFamily="18" charset="0"/>
              </a:rPr>
              <a:t> about poison ivy, but ninjas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do</a:t>
            </a:r>
            <a:r>
              <a:rPr lang="en-US" sz="4000" dirty="0">
                <a:latin typeface="Adobe Garamond Pro" panose="02020502050506090403" pitchFamily="18" charset="0"/>
                <a:ea typeface="Calibri" panose="020F0502020204030204" pitchFamily="34" charset="0"/>
                <a:cs typeface="Times New Roman" panose="02020603050405020304" pitchFamily="18" charset="0"/>
              </a:rPr>
              <a:t>n’t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worry</a:t>
            </a:r>
            <a:r>
              <a:rPr lang="en-US" sz="4000" dirty="0">
                <a:latin typeface="Adobe Garamond Pro" panose="02020502050506090403" pitchFamily="18" charset="0"/>
                <a:ea typeface="Calibri" panose="020F0502020204030204" pitchFamily="34" charset="0"/>
                <a:cs typeface="Times New Roman" panose="02020603050405020304" pitchFamily="18" charset="0"/>
              </a:rPr>
              <a:t> about poison ivy, so I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led</a:t>
            </a:r>
            <a:r>
              <a:rPr lang="en-US" sz="4000" dirty="0">
                <a:latin typeface="Adobe Garamond Pro" panose="02020502050506090403" pitchFamily="18" charset="0"/>
                <a:ea typeface="Calibri" panose="020F0502020204030204" pitchFamily="34" charset="0"/>
                <a:cs typeface="Times New Roman" panose="02020603050405020304" pitchFamily="18" charset="0"/>
              </a:rPr>
              <a:t> the trail, my arms in front of me,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pushing</a:t>
            </a:r>
            <a:r>
              <a:rPr lang="en-US" sz="4000" dirty="0">
                <a:latin typeface="Adobe Garamond Pro" panose="02020502050506090403" pitchFamily="18" charset="0"/>
                <a:ea typeface="Calibri" panose="020F0502020204030204" pitchFamily="34" charset="0"/>
                <a:cs typeface="Times New Roman" panose="02020603050405020304" pitchFamily="18" charset="0"/>
              </a:rPr>
              <a:t> aside briars and brush as we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walked </a:t>
            </a:r>
            <a:r>
              <a:rPr lang="en-US" sz="4000" dirty="0">
                <a:latin typeface="Adobe Garamond Pro" panose="02020502050506090403" pitchFamily="18" charset="0"/>
                <a:ea typeface="Calibri" panose="020F0502020204030204" pitchFamily="34" charset="0"/>
                <a:cs typeface="Times New Roman" panose="02020603050405020304" pitchFamily="18" charset="0"/>
              </a:rPr>
              <a:t>toward the moat. …</a:t>
            </a:r>
          </a:p>
        </p:txBody>
      </p:sp>
    </p:spTree>
    <p:extLst>
      <p:ext uri="{BB962C8B-B14F-4D97-AF65-F5344CB8AC3E}">
        <p14:creationId xmlns:p14="http://schemas.microsoft.com/office/powerpoint/2010/main" val="334959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sp>
        <p:nvSpPr>
          <p:cNvPr id="4" name="Rectangle 3">
            <a:extLst>
              <a:ext uri="{FF2B5EF4-FFF2-40B4-BE49-F238E27FC236}">
                <a16:creationId xmlns:a16="http://schemas.microsoft.com/office/drawing/2014/main" id="{E5A544F5-2EC8-4A6A-BD39-C899BF5479B1}"/>
              </a:ext>
            </a:extLst>
          </p:cNvPr>
          <p:cNvSpPr/>
          <p:nvPr/>
        </p:nvSpPr>
        <p:spPr>
          <a:xfrm>
            <a:off x="893677" y="1790563"/>
            <a:ext cx="10201445" cy="4479881"/>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a:latin typeface="Adobe Garamond Pro" panose="02020502050506090403" pitchFamily="18" charset="0"/>
                <a:ea typeface="Calibri" panose="020F0502020204030204" pitchFamily="34" charset="0"/>
                <a:cs typeface="Times New Roman" panose="02020603050405020304" pitchFamily="18" charset="0"/>
              </a:rPr>
              <a:t>We made it across and then knelt down in the knee-high grass beside the parkway….</a:t>
            </a:r>
          </a:p>
          <a:p>
            <a:pPr>
              <a:lnSpc>
                <a:spcPct val="107000"/>
              </a:lnSpc>
              <a:spcAft>
                <a:spcPts val="800"/>
              </a:spcAft>
            </a:pPr>
            <a:r>
              <a:rPr lang="en-US" sz="4000" dirty="0">
                <a:latin typeface="Adobe Garamond Pro" panose="02020502050506090403" pitchFamily="18" charset="0"/>
                <a:ea typeface="Calibri" panose="020F0502020204030204" pitchFamily="34" charset="0"/>
                <a:cs typeface="Times New Roman" panose="02020603050405020304" pitchFamily="18" charset="0"/>
              </a:rPr>
              <a:t>And I didn’t think about alligators or the disgusting layer of brackish algae. I just got a running start and jumped as far as I could. I landed in waist-deep water and then high-stepped across. </a:t>
            </a:r>
          </a:p>
        </p:txBody>
      </p:sp>
      <p:sp>
        <p:nvSpPr>
          <p:cNvPr id="5" name="Title 1">
            <a:extLst>
              <a:ext uri="{FF2B5EF4-FFF2-40B4-BE49-F238E27FC236}">
                <a16:creationId xmlns:a16="http://schemas.microsoft.com/office/drawing/2014/main" id="{AB6BDB11-6430-4199-BD13-C7B52E7C538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a:latin typeface="Adobe Garamond Pro" panose="02020502050506090403" pitchFamily="18" charset="0"/>
              </a:rPr>
              <a:t>Setting Example: Orlando at Night</a:t>
            </a:r>
            <a:br>
              <a:rPr lang="en-US" dirty="0"/>
            </a:br>
            <a:endParaRPr lang="en-US" sz="2000" i="1" dirty="0">
              <a:latin typeface="+mn-lt"/>
            </a:endParaRPr>
          </a:p>
        </p:txBody>
      </p:sp>
      <p:sp>
        <p:nvSpPr>
          <p:cNvPr id="3" name="TextBox 2">
            <a:extLst>
              <a:ext uri="{FF2B5EF4-FFF2-40B4-BE49-F238E27FC236}">
                <a16:creationId xmlns:a16="http://schemas.microsoft.com/office/drawing/2014/main" id="{420D15DB-266A-480E-87C5-9D39BB502AFF}"/>
              </a:ext>
            </a:extLst>
          </p:cNvPr>
          <p:cNvSpPr txBox="1"/>
          <p:nvPr/>
        </p:nvSpPr>
        <p:spPr>
          <a:xfrm>
            <a:off x="893677" y="1298480"/>
            <a:ext cx="3729122" cy="769441"/>
          </a:xfrm>
          <a:prstGeom prst="rect">
            <a:avLst/>
          </a:prstGeom>
          <a:noFill/>
        </p:spPr>
        <p:txBody>
          <a:bodyPr wrap="square" rtlCol="0">
            <a:spAutoFit/>
          </a:bodyPr>
          <a:lstStyle/>
          <a:p>
            <a:r>
              <a:rPr lang="en-US" sz="4400" b="1" dirty="0">
                <a:solidFill>
                  <a:schemeClr val="accent4">
                    <a:lumMod val="60000"/>
                    <a:lumOff val="40000"/>
                  </a:schemeClr>
                </a:solidFill>
              </a:rPr>
              <a:t>Adjectives</a:t>
            </a:r>
          </a:p>
        </p:txBody>
      </p:sp>
      <p:sp>
        <p:nvSpPr>
          <p:cNvPr id="8" name="Rectangle 7">
            <a:extLst>
              <a:ext uri="{FF2B5EF4-FFF2-40B4-BE49-F238E27FC236}">
                <a16:creationId xmlns:a16="http://schemas.microsoft.com/office/drawing/2014/main" id="{044C3059-0CCD-4786-822C-90EB9E4DFFB4}"/>
              </a:ext>
            </a:extLst>
          </p:cNvPr>
          <p:cNvSpPr/>
          <p:nvPr/>
        </p:nvSpPr>
        <p:spPr>
          <a:xfrm>
            <a:off x="893677" y="1790563"/>
            <a:ext cx="10201445" cy="4479881"/>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a:latin typeface="Adobe Garamond Pro" panose="02020502050506090403" pitchFamily="18" charset="0"/>
                <a:ea typeface="Calibri" panose="020F0502020204030204" pitchFamily="34" charset="0"/>
                <a:cs typeface="Times New Roman" panose="02020603050405020304" pitchFamily="18" charset="0"/>
              </a:rPr>
              <a:t>We made it across and then knelt down in the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knee-high</a:t>
            </a:r>
            <a:r>
              <a:rPr lang="en-US" sz="4000" dirty="0">
                <a:latin typeface="Adobe Garamond Pro" panose="02020502050506090403" pitchFamily="18" charset="0"/>
                <a:ea typeface="Calibri" panose="020F0502020204030204" pitchFamily="34" charset="0"/>
                <a:cs typeface="Times New Roman" panose="02020603050405020304" pitchFamily="18" charset="0"/>
              </a:rPr>
              <a:t> grass beside the parkway….</a:t>
            </a:r>
          </a:p>
          <a:p>
            <a:pPr>
              <a:lnSpc>
                <a:spcPct val="107000"/>
              </a:lnSpc>
              <a:spcAft>
                <a:spcPts val="800"/>
              </a:spcAft>
            </a:pPr>
            <a:r>
              <a:rPr lang="en-US" sz="4000" dirty="0">
                <a:latin typeface="Adobe Garamond Pro" panose="02020502050506090403" pitchFamily="18" charset="0"/>
                <a:ea typeface="Calibri" panose="020F0502020204030204" pitchFamily="34" charset="0"/>
                <a:cs typeface="Times New Roman" panose="02020603050405020304" pitchFamily="18" charset="0"/>
              </a:rPr>
              <a:t>And I didn’t think about alligators or the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disgusting</a:t>
            </a:r>
            <a:r>
              <a:rPr lang="en-US" sz="4000" dirty="0">
                <a:latin typeface="Adobe Garamond Pro" panose="02020502050506090403" pitchFamily="18" charset="0"/>
                <a:ea typeface="Calibri" panose="020F0502020204030204" pitchFamily="34" charset="0"/>
                <a:cs typeface="Times New Roman" panose="02020603050405020304" pitchFamily="18" charset="0"/>
              </a:rPr>
              <a:t> layer of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brackish</a:t>
            </a:r>
            <a:r>
              <a:rPr lang="en-US" sz="4000" dirty="0">
                <a:latin typeface="Adobe Garamond Pro" panose="02020502050506090403" pitchFamily="18" charset="0"/>
                <a:ea typeface="Calibri" panose="020F0502020204030204" pitchFamily="34" charset="0"/>
                <a:cs typeface="Times New Roman" panose="02020603050405020304" pitchFamily="18" charset="0"/>
              </a:rPr>
              <a:t> algae. I just got a running start and jumped as far as I could. I landed in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waist-deep</a:t>
            </a:r>
            <a:r>
              <a:rPr lang="en-US" sz="4000" dirty="0">
                <a:latin typeface="Adobe Garamond Pro" panose="02020502050506090403" pitchFamily="18" charset="0"/>
                <a:ea typeface="Calibri" panose="020F0502020204030204" pitchFamily="34" charset="0"/>
                <a:cs typeface="Times New Roman" panose="02020603050405020304" pitchFamily="18" charset="0"/>
              </a:rPr>
              <a:t> water and then high-stepped across. </a:t>
            </a:r>
          </a:p>
        </p:txBody>
      </p:sp>
      <p:sp>
        <p:nvSpPr>
          <p:cNvPr id="9" name="Rectangle 8">
            <a:extLst>
              <a:ext uri="{FF2B5EF4-FFF2-40B4-BE49-F238E27FC236}">
                <a16:creationId xmlns:a16="http://schemas.microsoft.com/office/drawing/2014/main" id="{FC8695C0-47F2-479B-BF27-761F0A660325}"/>
              </a:ext>
            </a:extLst>
          </p:cNvPr>
          <p:cNvSpPr/>
          <p:nvPr/>
        </p:nvSpPr>
        <p:spPr>
          <a:xfrm>
            <a:off x="893677" y="1790563"/>
            <a:ext cx="10201445" cy="4479881"/>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dirty="0">
                <a:latin typeface="Adobe Garamond Pro" panose="02020502050506090403" pitchFamily="18" charset="0"/>
                <a:ea typeface="Calibri" panose="020F0502020204030204" pitchFamily="34" charset="0"/>
                <a:cs typeface="Times New Roman" panose="02020603050405020304" pitchFamily="18" charset="0"/>
              </a:rPr>
              <a:t>We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made</a:t>
            </a:r>
            <a:r>
              <a:rPr lang="en-US" sz="4000" dirty="0">
                <a:latin typeface="Adobe Garamond Pro" panose="02020502050506090403" pitchFamily="18" charset="0"/>
                <a:ea typeface="Calibri" panose="020F0502020204030204" pitchFamily="34" charset="0"/>
                <a:cs typeface="Times New Roman" panose="02020603050405020304" pitchFamily="18" charset="0"/>
              </a:rPr>
              <a:t> it across and then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knelt</a:t>
            </a:r>
            <a:r>
              <a:rPr lang="en-US" sz="4000" dirty="0">
                <a:latin typeface="Adobe Garamond Pro" panose="02020502050506090403" pitchFamily="18" charset="0"/>
                <a:ea typeface="Calibri" panose="020F0502020204030204" pitchFamily="34" charset="0"/>
                <a:cs typeface="Times New Roman" panose="02020603050405020304" pitchFamily="18" charset="0"/>
              </a:rPr>
              <a:t> down in the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knee-high</a:t>
            </a:r>
            <a:r>
              <a:rPr lang="en-US" sz="4000" dirty="0">
                <a:latin typeface="Adobe Garamond Pro" panose="02020502050506090403" pitchFamily="18" charset="0"/>
                <a:ea typeface="Calibri" panose="020F0502020204030204" pitchFamily="34" charset="0"/>
                <a:cs typeface="Times New Roman" panose="02020603050405020304" pitchFamily="18" charset="0"/>
              </a:rPr>
              <a:t> grass beside the parkway….</a:t>
            </a:r>
          </a:p>
          <a:p>
            <a:pPr>
              <a:lnSpc>
                <a:spcPct val="107000"/>
              </a:lnSpc>
              <a:spcAft>
                <a:spcPts val="800"/>
              </a:spcAft>
            </a:pPr>
            <a:r>
              <a:rPr lang="en-US" sz="4000" dirty="0">
                <a:latin typeface="Adobe Garamond Pro" panose="02020502050506090403" pitchFamily="18" charset="0"/>
                <a:ea typeface="Calibri" panose="020F0502020204030204" pitchFamily="34" charset="0"/>
                <a:cs typeface="Times New Roman" panose="02020603050405020304" pitchFamily="18" charset="0"/>
              </a:rPr>
              <a:t>And I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did</a:t>
            </a:r>
            <a:r>
              <a:rPr lang="en-US" sz="4000" dirty="0">
                <a:latin typeface="Adobe Garamond Pro" panose="02020502050506090403" pitchFamily="18" charset="0"/>
                <a:ea typeface="Calibri" panose="020F0502020204030204" pitchFamily="34" charset="0"/>
                <a:cs typeface="Times New Roman" panose="02020603050405020304" pitchFamily="18" charset="0"/>
              </a:rPr>
              <a:t>n’t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think</a:t>
            </a:r>
            <a:r>
              <a:rPr lang="en-US" sz="4000" dirty="0">
                <a:latin typeface="Adobe Garamond Pro" panose="02020502050506090403" pitchFamily="18" charset="0"/>
                <a:ea typeface="Calibri" panose="020F0502020204030204" pitchFamily="34" charset="0"/>
                <a:cs typeface="Times New Roman" panose="02020603050405020304" pitchFamily="18" charset="0"/>
              </a:rPr>
              <a:t> about alligators or the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disgusting</a:t>
            </a:r>
            <a:r>
              <a:rPr lang="en-US" sz="4000" dirty="0">
                <a:latin typeface="Adobe Garamond Pro" panose="02020502050506090403" pitchFamily="18" charset="0"/>
                <a:ea typeface="Calibri" panose="020F0502020204030204" pitchFamily="34" charset="0"/>
                <a:cs typeface="Times New Roman" panose="02020603050405020304" pitchFamily="18" charset="0"/>
              </a:rPr>
              <a:t> layer of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brackish</a:t>
            </a:r>
            <a:r>
              <a:rPr lang="en-US" sz="4000" dirty="0">
                <a:latin typeface="Adobe Garamond Pro" panose="02020502050506090403" pitchFamily="18" charset="0"/>
                <a:ea typeface="Calibri" panose="020F0502020204030204" pitchFamily="34" charset="0"/>
                <a:cs typeface="Times New Roman" panose="02020603050405020304" pitchFamily="18" charset="0"/>
              </a:rPr>
              <a:t> algae. I just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got</a:t>
            </a:r>
            <a:r>
              <a:rPr lang="en-US" sz="4000" dirty="0">
                <a:latin typeface="Adobe Garamond Pro" panose="02020502050506090403" pitchFamily="18" charset="0"/>
                <a:ea typeface="Calibri" panose="020F0502020204030204" pitchFamily="34" charset="0"/>
                <a:cs typeface="Times New Roman" panose="02020603050405020304" pitchFamily="18" charset="0"/>
              </a:rPr>
              <a:t> a running start and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jumped</a:t>
            </a:r>
            <a:r>
              <a:rPr lang="en-US" sz="4000" dirty="0">
                <a:latin typeface="Adobe Garamond Pro" panose="02020502050506090403" pitchFamily="18" charset="0"/>
                <a:ea typeface="Calibri" panose="020F0502020204030204" pitchFamily="34" charset="0"/>
                <a:cs typeface="Times New Roman" panose="02020603050405020304" pitchFamily="18" charset="0"/>
              </a:rPr>
              <a:t> as far as I could. I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landed</a:t>
            </a:r>
            <a:r>
              <a:rPr lang="en-US" sz="4000" dirty="0">
                <a:latin typeface="Adobe Garamond Pro" panose="02020502050506090403" pitchFamily="18" charset="0"/>
                <a:ea typeface="Calibri" panose="020F0502020204030204" pitchFamily="34" charset="0"/>
                <a:cs typeface="Times New Roman" panose="02020603050405020304" pitchFamily="18" charset="0"/>
              </a:rPr>
              <a:t> in </a:t>
            </a:r>
            <a:r>
              <a:rPr lang="en-US" sz="40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waist-deep</a:t>
            </a:r>
            <a:r>
              <a:rPr lang="en-US" sz="4000" dirty="0">
                <a:latin typeface="Adobe Garamond Pro" panose="02020502050506090403" pitchFamily="18" charset="0"/>
                <a:ea typeface="Calibri" panose="020F0502020204030204" pitchFamily="34" charset="0"/>
                <a:cs typeface="Times New Roman" panose="02020603050405020304" pitchFamily="18" charset="0"/>
              </a:rPr>
              <a:t> water and then </a:t>
            </a:r>
            <a:r>
              <a:rPr lang="en-US" sz="40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high-stepped</a:t>
            </a:r>
            <a:r>
              <a:rPr lang="en-US" sz="4000" dirty="0">
                <a:latin typeface="Adobe Garamond Pro" panose="02020502050506090403" pitchFamily="18" charset="0"/>
                <a:ea typeface="Calibri" panose="020F0502020204030204" pitchFamily="34" charset="0"/>
                <a:cs typeface="Times New Roman" panose="02020603050405020304" pitchFamily="18" charset="0"/>
              </a:rPr>
              <a:t> across. </a:t>
            </a:r>
          </a:p>
        </p:txBody>
      </p:sp>
      <p:sp>
        <p:nvSpPr>
          <p:cNvPr id="10" name="TextBox 9">
            <a:extLst>
              <a:ext uri="{FF2B5EF4-FFF2-40B4-BE49-F238E27FC236}">
                <a16:creationId xmlns:a16="http://schemas.microsoft.com/office/drawing/2014/main" id="{75ACA39B-998B-4A6A-8FA9-1BC3E5D71AAA}"/>
              </a:ext>
            </a:extLst>
          </p:cNvPr>
          <p:cNvSpPr txBox="1"/>
          <p:nvPr/>
        </p:nvSpPr>
        <p:spPr>
          <a:xfrm>
            <a:off x="3674976" y="1298480"/>
            <a:ext cx="6180223" cy="769441"/>
          </a:xfrm>
          <a:prstGeom prst="rect">
            <a:avLst/>
          </a:prstGeom>
          <a:noFill/>
        </p:spPr>
        <p:txBody>
          <a:bodyPr wrap="square" rtlCol="0">
            <a:spAutoFit/>
          </a:bodyPr>
          <a:lstStyle/>
          <a:p>
            <a:r>
              <a:rPr lang="en-US" sz="4400" b="1" dirty="0">
                <a:solidFill>
                  <a:schemeClr val="accent5"/>
                </a:solidFill>
              </a:rPr>
              <a:t>(and more Active Verbs)</a:t>
            </a:r>
          </a:p>
        </p:txBody>
      </p:sp>
    </p:spTree>
    <p:extLst>
      <p:ext uri="{BB962C8B-B14F-4D97-AF65-F5344CB8AC3E}">
        <p14:creationId xmlns:p14="http://schemas.microsoft.com/office/powerpoint/2010/main" val="204583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A625D-B4D5-4BE4-A81D-4BB51308DA83}"/>
              </a:ext>
            </a:extLst>
          </p:cNvPr>
          <p:cNvSpPr txBox="1">
            <a:spLocks/>
          </p:cNvSpPr>
          <p:nvPr/>
        </p:nvSpPr>
        <p:spPr>
          <a:xfrm>
            <a:off x="1362370" y="2034320"/>
            <a:ext cx="10201445" cy="697731"/>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2400" dirty="0"/>
          </a:p>
        </p:txBody>
      </p:sp>
      <p:sp>
        <p:nvSpPr>
          <p:cNvPr id="4" name="Rectangle 3">
            <a:extLst>
              <a:ext uri="{FF2B5EF4-FFF2-40B4-BE49-F238E27FC236}">
                <a16:creationId xmlns:a16="http://schemas.microsoft.com/office/drawing/2014/main" id="{E5A544F5-2EC8-4A6A-BD39-C899BF5479B1}"/>
              </a:ext>
            </a:extLst>
          </p:cNvPr>
          <p:cNvSpPr/>
          <p:nvPr/>
        </p:nvSpPr>
        <p:spPr>
          <a:xfrm>
            <a:off x="893677" y="1598404"/>
            <a:ext cx="10201445" cy="5270354"/>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dirty="0">
                <a:latin typeface="Adobe Garamond Pro" panose="02020502050506090403" pitchFamily="18" charset="0"/>
                <a:ea typeface="Calibri" panose="020F0502020204030204" pitchFamily="34" charset="0"/>
                <a:cs typeface="Times New Roman" panose="02020603050405020304" pitchFamily="18" charset="0"/>
              </a:rPr>
              <a:t>The water smelled rank and felt slimy on my skin, but at least I wasn’t wet above my waist. …</a:t>
            </a:r>
          </a:p>
          <a:p>
            <a:pPr>
              <a:lnSpc>
                <a:spcPct val="107000"/>
              </a:lnSpc>
              <a:spcAft>
                <a:spcPts val="800"/>
              </a:spcAft>
            </a:pPr>
            <a:r>
              <a:rPr lang="en-US" sz="3600" dirty="0">
                <a:latin typeface="Adobe Garamond Pro" panose="02020502050506090403" pitchFamily="18" charset="0"/>
                <a:ea typeface="Calibri" panose="020F0502020204030204" pitchFamily="34" charset="0"/>
                <a:cs typeface="Times New Roman" panose="02020603050405020304" pitchFamily="18" charset="0"/>
              </a:rPr>
              <a:t>We ran through a small thicket of trees, hugging tight against these huge opaque tanks that might have stored animals, and then we came to an asphalt path and I could see the big amphitheater where Shamu splashed me when I was a kid. The little speakers lining the walkway were playing soft </a:t>
            </a:r>
            <a:r>
              <a:rPr lang="en-US" sz="3600" dirty="0" err="1">
                <a:latin typeface="Adobe Garamond Pro" panose="02020502050506090403" pitchFamily="18" charset="0"/>
                <a:ea typeface="Calibri" panose="020F0502020204030204" pitchFamily="34" charset="0"/>
                <a:cs typeface="Times New Roman" panose="02020603050405020304" pitchFamily="18" charset="0"/>
              </a:rPr>
              <a:t>Muzak</a:t>
            </a:r>
            <a:r>
              <a:rPr lang="en-US" sz="3600" dirty="0">
                <a:latin typeface="Adobe Garamond Pro" panose="02020502050506090403" pitchFamily="18" charset="0"/>
                <a:ea typeface="Calibri" panose="020F0502020204030204" pitchFamily="34" charset="0"/>
                <a:cs typeface="Times New Roman" panose="02020603050405020304" pitchFamily="18" charset="0"/>
              </a:rPr>
              <a:t>. </a:t>
            </a:r>
          </a:p>
        </p:txBody>
      </p:sp>
      <p:sp>
        <p:nvSpPr>
          <p:cNvPr id="5" name="Title 1">
            <a:extLst>
              <a:ext uri="{FF2B5EF4-FFF2-40B4-BE49-F238E27FC236}">
                <a16:creationId xmlns:a16="http://schemas.microsoft.com/office/drawing/2014/main" id="{AB6BDB11-6430-4199-BD13-C7B52E7C538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b="1" dirty="0">
                <a:latin typeface="Adobe Garamond Pro" panose="02020502050506090403" pitchFamily="18" charset="0"/>
              </a:rPr>
              <a:t>Setting Example: Orlando at Night</a:t>
            </a:r>
            <a:br>
              <a:rPr lang="en-US" dirty="0"/>
            </a:br>
            <a:endParaRPr lang="en-US" sz="2000" i="1" dirty="0">
              <a:latin typeface="+mn-lt"/>
            </a:endParaRPr>
          </a:p>
        </p:txBody>
      </p:sp>
      <p:sp>
        <p:nvSpPr>
          <p:cNvPr id="3" name="TextBox 2">
            <a:extLst>
              <a:ext uri="{FF2B5EF4-FFF2-40B4-BE49-F238E27FC236}">
                <a16:creationId xmlns:a16="http://schemas.microsoft.com/office/drawing/2014/main" id="{420D15DB-266A-480E-87C5-9D39BB502AFF}"/>
              </a:ext>
            </a:extLst>
          </p:cNvPr>
          <p:cNvSpPr txBox="1"/>
          <p:nvPr/>
        </p:nvSpPr>
        <p:spPr>
          <a:xfrm>
            <a:off x="893676" y="1272526"/>
            <a:ext cx="7412124" cy="646331"/>
          </a:xfrm>
          <a:prstGeom prst="rect">
            <a:avLst/>
          </a:prstGeom>
          <a:noFill/>
        </p:spPr>
        <p:txBody>
          <a:bodyPr wrap="square" rtlCol="0">
            <a:spAutoFit/>
          </a:bodyPr>
          <a:lstStyle/>
          <a:p>
            <a:r>
              <a:rPr lang="en-US" sz="3600" b="1" dirty="0">
                <a:solidFill>
                  <a:srgbClr val="00B0F0"/>
                </a:solidFill>
              </a:rPr>
              <a:t>Sensory Details</a:t>
            </a:r>
          </a:p>
        </p:txBody>
      </p:sp>
      <p:sp>
        <p:nvSpPr>
          <p:cNvPr id="8" name="Rectangle 7">
            <a:extLst>
              <a:ext uri="{FF2B5EF4-FFF2-40B4-BE49-F238E27FC236}">
                <a16:creationId xmlns:a16="http://schemas.microsoft.com/office/drawing/2014/main" id="{D4C65C68-B6EF-40FF-A605-1F8BCF66EB3E}"/>
              </a:ext>
            </a:extLst>
          </p:cNvPr>
          <p:cNvSpPr/>
          <p:nvPr/>
        </p:nvSpPr>
        <p:spPr>
          <a:xfrm>
            <a:off x="893677" y="1598404"/>
            <a:ext cx="10201445" cy="5270354"/>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dirty="0">
                <a:latin typeface="Adobe Garamond Pro" panose="02020502050506090403" pitchFamily="18" charset="0"/>
                <a:ea typeface="Calibri" panose="020F0502020204030204" pitchFamily="34" charset="0"/>
                <a:cs typeface="Times New Roman" panose="02020603050405020304" pitchFamily="18" charset="0"/>
              </a:rPr>
              <a:t>The </a:t>
            </a:r>
            <a:r>
              <a:rPr lang="en-US" sz="3600" dirty="0">
                <a:solidFill>
                  <a:srgbClr val="00B0F0"/>
                </a:solidFill>
                <a:latin typeface="Adobe Garamond Pro" panose="02020502050506090403" pitchFamily="18" charset="0"/>
                <a:ea typeface="Calibri" panose="020F0502020204030204" pitchFamily="34" charset="0"/>
                <a:cs typeface="Times New Roman" panose="02020603050405020304" pitchFamily="18" charset="0"/>
              </a:rPr>
              <a:t>water</a:t>
            </a:r>
            <a:r>
              <a:rPr lang="en-US" sz="3600" dirty="0">
                <a:latin typeface="Adobe Garamond Pro" panose="02020502050506090403" pitchFamily="18" charset="0"/>
                <a:ea typeface="Calibri" panose="020F0502020204030204" pitchFamily="34" charset="0"/>
                <a:cs typeface="Times New Roman" panose="02020603050405020304" pitchFamily="18" charset="0"/>
              </a:rPr>
              <a:t> </a:t>
            </a:r>
            <a:r>
              <a:rPr lang="en-US" sz="36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smelled</a:t>
            </a:r>
            <a:r>
              <a:rPr lang="en-US" sz="3600" dirty="0">
                <a:latin typeface="Adobe Garamond Pro" panose="02020502050506090403" pitchFamily="18" charset="0"/>
                <a:ea typeface="Calibri" panose="020F0502020204030204" pitchFamily="34" charset="0"/>
                <a:cs typeface="Times New Roman" panose="02020603050405020304" pitchFamily="18" charset="0"/>
              </a:rPr>
              <a:t> </a:t>
            </a:r>
            <a:r>
              <a:rPr lang="en-US" sz="36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rank</a:t>
            </a:r>
            <a:r>
              <a:rPr lang="en-US" sz="3600" dirty="0">
                <a:latin typeface="Adobe Garamond Pro" panose="02020502050506090403" pitchFamily="18" charset="0"/>
                <a:ea typeface="Calibri" panose="020F0502020204030204" pitchFamily="34" charset="0"/>
                <a:cs typeface="Times New Roman" panose="02020603050405020304" pitchFamily="18" charset="0"/>
              </a:rPr>
              <a:t> and </a:t>
            </a:r>
            <a:r>
              <a:rPr lang="en-US" sz="36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felt</a:t>
            </a:r>
            <a:r>
              <a:rPr lang="en-US" sz="3600" dirty="0">
                <a:latin typeface="Adobe Garamond Pro" panose="02020502050506090403" pitchFamily="18" charset="0"/>
                <a:ea typeface="Calibri" panose="020F0502020204030204" pitchFamily="34" charset="0"/>
                <a:cs typeface="Times New Roman" panose="02020603050405020304" pitchFamily="18" charset="0"/>
              </a:rPr>
              <a:t> </a:t>
            </a:r>
            <a:r>
              <a:rPr lang="en-US" sz="36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slimy</a:t>
            </a:r>
            <a:r>
              <a:rPr lang="en-US" sz="3600" dirty="0">
                <a:latin typeface="Adobe Garamond Pro" panose="02020502050506090403" pitchFamily="18" charset="0"/>
                <a:ea typeface="Calibri" panose="020F0502020204030204" pitchFamily="34" charset="0"/>
                <a:cs typeface="Times New Roman" panose="02020603050405020304" pitchFamily="18" charset="0"/>
              </a:rPr>
              <a:t> on my </a:t>
            </a:r>
            <a:r>
              <a:rPr lang="en-US" sz="3600" dirty="0">
                <a:solidFill>
                  <a:srgbClr val="00B0F0"/>
                </a:solidFill>
                <a:latin typeface="Adobe Garamond Pro" panose="02020502050506090403" pitchFamily="18" charset="0"/>
                <a:ea typeface="Calibri" panose="020F0502020204030204" pitchFamily="34" charset="0"/>
                <a:cs typeface="Times New Roman" panose="02020603050405020304" pitchFamily="18" charset="0"/>
              </a:rPr>
              <a:t>skin</a:t>
            </a:r>
            <a:r>
              <a:rPr lang="en-US" sz="3600" dirty="0">
                <a:latin typeface="Adobe Garamond Pro" panose="02020502050506090403" pitchFamily="18" charset="0"/>
                <a:ea typeface="Calibri" panose="020F0502020204030204" pitchFamily="34" charset="0"/>
                <a:cs typeface="Times New Roman" panose="02020603050405020304" pitchFamily="18" charset="0"/>
              </a:rPr>
              <a:t>, but at least I wasn’t </a:t>
            </a:r>
            <a:r>
              <a:rPr lang="en-US" sz="36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wet</a:t>
            </a:r>
            <a:r>
              <a:rPr lang="en-US" sz="3600" dirty="0">
                <a:latin typeface="Adobe Garamond Pro" panose="02020502050506090403" pitchFamily="18" charset="0"/>
                <a:ea typeface="Calibri" panose="020F0502020204030204" pitchFamily="34" charset="0"/>
                <a:cs typeface="Times New Roman" panose="02020603050405020304" pitchFamily="18" charset="0"/>
              </a:rPr>
              <a:t> above my waist. …</a:t>
            </a:r>
          </a:p>
          <a:p>
            <a:pPr>
              <a:lnSpc>
                <a:spcPct val="107000"/>
              </a:lnSpc>
              <a:spcAft>
                <a:spcPts val="800"/>
              </a:spcAft>
            </a:pPr>
            <a:r>
              <a:rPr lang="en-US" sz="3600" dirty="0">
                <a:latin typeface="Adobe Garamond Pro" panose="02020502050506090403" pitchFamily="18" charset="0"/>
                <a:ea typeface="Calibri" panose="020F0502020204030204" pitchFamily="34" charset="0"/>
                <a:cs typeface="Times New Roman" panose="02020603050405020304" pitchFamily="18" charset="0"/>
              </a:rPr>
              <a:t>We </a:t>
            </a:r>
            <a:r>
              <a:rPr lang="en-US" sz="36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ran</a:t>
            </a:r>
            <a:r>
              <a:rPr lang="en-US" sz="3600" dirty="0">
                <a:latin typeface="Adobe Garamond Pro" panose="02020502050506090403" pitchFamily="18" charset="0"/>
                <a:ea typeface="Calibri" panose="020F0502020204030204" pitchFamily="34" charset="0"/>
                <a:cs typeface="Times New Roman" panose="02020603050405020304" pitchFamily="18" charset="0"/>
              </a:rPr>
              <a:t> through a </a:t>
            </a:r>
            <a:r>
              <a:rPr lang="en-US" sz="36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small </a:t>
            </a:r>
            <a:r>
              <a:rPr lang="en-US" sz="3600" dirty="0">
                <a:solidFill>
                  <a:srgbClr val="00B0F0"/>
                </a:solidFill>
                <a:latin typeface="Adobe Garamond Pro" panose="02020502050506090403" pitchFamily="18" charset="0"/>
                <a:ea typeface="Calibri" panose="020F0502020204030204" pitchFamily="34" charset="0"/>
                <a:cs typeface="Times New Roman" panose="02020603050405020304" pitchFamily="18" charset="0"/>
              </a:rPr>
              <a:t>thicket</a:t>
            </a:r>
            <a:r>
              <a:rPr lang="en-US" sz="3600" dirty="0">
                <a:latin typeface="Adobe Garamond Pro" panose="02020502050506090403" pitchFamily="18" charset="0"/>
                <a:ea typeface="Calibri" panose="020F0502020204030204" pitchFamily="34" charset="0"/>
                <a:cs typeface="Times New Roman" panose="02020603050405020304" pitchFamily="18" charset="0"/>
              </a:rPr>
              <a:t> of </a:t>
            </a:r>
            <a:r>
              <a:rPr lang="en-US" sz="3600" dirty="0">
                <a:solidFill>
                  <a:srgbClr val="00B0F0"/>
                </a:solidFill>
                <a:latin typeface="Adobe Garamond Pro" panose="02020502050506090403" pitchFamily="18" charset="0"/>
                <a:ea typeface="Calibri" panose="020F0502020204030204" pitchFamily="34" charset="0"/>
                <a:cs typeface="Times New Roman" panose="02020603050405020304" pitchFamily="18" charset="0"/>
              </a:rPr>
              <a:t>trees</a:t>
            </a:r>
            <a:r>
              <a:rPr lang="en-US" sz="3600" dirty="0">
                <a:latin typeface="Adobe Garamond Pro" panose="02020502050506090403" pitchFamily="18" charset="0"/>
                <a:ea typeface="Calibri" panose="020F0502020204030204" pitchFamily="34" charset="0"/>
                <a:cs typeface="Times New Roman" panose="02020603050405020304" pitchFamily="18" charset="0"/>
              </a:rPr>
              <a:t>, </a:t>
            </a:r>
            <a:r>
              <a:rPr lang="en-US" sz="36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hugging</a:t>
            </a:r>
            <a:r>
              <a:rPr lang="en-US" sz="3600" dirty="0">
                <a:latin typeface="Adobe Garamond Pro" panose="02020502050506090403" pitchFamily="18" charset="0"/>
                <a:ea typeface="Calibri" panose="020F0502020204030204" pitchFamily="34" charset="0"/>
                <a:cs typeface="Times New Roman" panose="02020603050405020304" pitchFamily="18" charset="0"/>
              </a:rPr>
              <a:t> tight against these </a:t>
            </a:r>
            <a:r>
              <a:rPr lang="en-US" sz="36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huge opaque </a:t>
            </a:r>
            <a:r>
              <a:rPr lang="en-US" sz="3600" dirty="0">
                <a:solidFill>
                  <a:srgbClr val="00B0F0"/>
                </a:solidFill>
                <a:latin typeface="Adobe Garamond Pro" panose="02020502050506090403" pitchFamily="18" charset="0"/>
                <a:ea typeface="Calibri" panose="020F0502020204030204" pitchFamily="34" charset="0"/>
                <a:cs typeface="Times New Roman" panose="02020603050405020304" pitchFamily="18" charset="0"/>
              </a:rPr>
              <a:t>tanks</a:t>
            </a:r>
            <a:r>
              <a:rPr lang="en-US" sz="3600" dirty="0">
                <a:latin typeface="Adobe Garamond Pro" panose="02020502050506090403" pitchFamily="18" charset="0"/>
                <a:ea typeface="Calibri" panose="020F0502020204030204" pitchFamily="34" charset="0"/>
                <a:cs typeface="Times New Roman" panose="02020603050405020304" pitchFamily="18" charset="0"/>
              </a:rPr>
              <a:t> that might have stored </a:t>
            </a:r>
            <a:r>
              <a:rPr lang="en-US" sz="3600" dirty="0">
                <a:solidFill>
                  <a:srgbClr val="00B0F0"/>
                </a:solidFill>
                <a:latin typeface="Adobe Garamond Pro" panose="02020502050506090403" pitchFamily="18" charset="0"/>
                <a:ea typeface="Calibri" panose="020F0502020204030204" pitchFamily="34" charset="0"/>
                <a:cs typeface="Times New Roman" panose="02020603050405020304" pitchFamily="18" charset="0"/>
              </a:rPr>
              <a:t>animals</a:t>
            </a:r>
            <a:r>
              <a:rPr lang="en-US" sz="3600" dirty="0">
                <a:latin typeface="Adobe Garamond Pro" panose="02020502050506090403" pitchFamily="18" charset="0"/>
                <a:ea typeface="Calibri" panose="020F0502020204030204" pitchFamily="34" charset="0"/>
                <a:cs typeface="Times New Roman" panose="02020603050405020304" pitchFamily="18" charset="0"/>
              </a:rPr>
              <a:t>, and then we </a:t>
            </a:r>
            <a:r>
              <a:rPr lang="en-US" sz="36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came</a:t>
            </a:r>
            <a:r>
              <a:rPr lang="en-US" sz="3600" dirty="0">
                <a:latin typeface="Adobe Garamond Pro" panose="02020502050506090403" pitchFamily="18" charset="0"/>
                <a:ea typeface="Calibri" panose="020F0502020204030204" pitchFamily="34" charset="0"/>
                <a:cs typeface="Times New Roman" panose="02020603050405020304" pitchFamily="18" charset="0"/>
              </a:rPr>
              <a:t> to an </a:t>
            </a:r>
            <a:r>
              <a:rPr lang="en-US" sz="36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asphalt</a:t>
            </a:r>
            <a:r>
              <a:rPr lang="en-US" sz="3600" dirty="0">
                <a:latin typeface="Adobe Garamond Pro" panose="02020502050506090403" pitchFamily="18" charset="0"/>
                <a:ea typeface="Calibri" panose="020F0502020204030204" pitchFamily="34" charset="0"/>
                <a:cs typeface="Times New Roman" panose="02020603050405020304" pitchFamily="18" charset="0"/>
              </a:rPr>
              <a:t> </a:t>
            </a:r>
            <a:r>
              <a:rPr lang="en-US" sz="3600" dirty="0">
                <a:solidFill>
                  <a:srgbClr val="00B0F0"/>
                </a:solidFill>
                <a:latin typeface="Adobe Garamond Pro" panose="02020502050506090403" pitchFamily="18" charset="0"/>
                <a:ea typeface="Calibri" panose="020F0502020204030204" pitchFamily="34" charset="0"/>
                <a:cs typeface="Times New Roman" panose="02020603050405020304" pitchFamily="18" charset="0"/>
              </a:rPr>
              <a:t>path</a:t>
            </a:r>
            <a:r>
              <a:rPr lang="en-US" sz="3600" dirty="0">
                <a:latin typeface="Adobe Garamond Pro" panose="02020502050506090403" pitchFamily="18" charset="0"/>
                <a:ea typeface="Calibri" panose="020F0502020204030204" pitchFamily="34" charset="0"/>
                <a:cs typeface="Times New Roman" panose="02020603050405020304" pitchFamily="18" charset="0"/>
              </a:rPr>
              <a:t> and I </a:t>
            </a:r>
            <a:r>
              <a:rPr lang="en-US" sz="36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could see </a:t>
            </a:r>
            <a:r>
              <a:rPr lang="en-US" sz="3600" dirty="0">
                <a:latin typeface="Adobe Garamond Pro" panose="02020502050506090403" pitchFamily="18" charset="0"/>
                <a:ea typeface="Calibri" panose="020F0502020204030204" pitchFamily="34" charset="0"/>
                <a:cs typeface="Times New Roman" panose="02020603050405020304" pitchFamily="18" charset="0"/>
              </a:rPr>
              <a:t>the </a:t>
            </a:r>
            <a:r>
              <a:rPr lang="en-US" sz="36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big</a:t>
            </a:r>
            <a:r>
              <a:rPr lang="en-US" sz="3600" dirty="0">
                <a:latin typeface="Adobe Garamond Pro" panose="02020502050506090403" pitchFamily="18" charset="0"/>
                <a:ea typeface="Calibri" panose="020F0502020204030204" pitchFamily="34" charset="0"/>
                <a:cs typeface="Times New Roman" panose="02020603050405020304" pitchFamily="18" charset="0"/>
              </a:rPr>
              <a:t> </a:t>
            </a:r>
            <a:r>
              <a:rPr lang="en-US" sz="3600" dirty="0">
                <a:solidFill>
                  <a:srgbClr val="00B0F0"/>
                </a:solidFill>
                <a:latin typeface="Adobe Garamond Pro" panose="02020502050506090403" pitchFamily="18" charset="0"/>
                <a:ea typeface="Calibri" panose="020F0502020204030204" pitchFamily="34" charset="0"/>
                <a:cs typeface="Times New Roman" panose="02020603050405020304" pitchFamily="18" charset="0"/>
              </a:rPr>
              <a:t>amphitheater</a:t>
            </a:r>
            <a:r>
              <a:rPr lang="en-US" sz="3600" dirty="0">
                <a:latin typeface="Adobe Garamond Pro" panose="02020502050506090403" pitchFamily="18" charset="0"/>
                <a:ea typeface="Calibri" panose="020F0502020204030204" pitchFamily="34" charset="0"/>
                <a:cs typeface="Times New Roman" panose="02020603050405020304" pitchFamily="18" charset="0"/>
              </a:rPr>
              <a:t> where </a:t>
            </a:r>
            <a:r>
              <a:rPr lang="en-US" sz="3600" dirty="0">
                <a:solidFill>
                  <a:srgbClr val="00B0F0"/>
                </a:solidFill>
                <a:latin typeface="Adobe Garamond Pro" panose="02020502050506090403" pitchFamily="18" charset="0"/>
                <a:ea typeface="Calibri" panose="020F0502020204030204" pitchFamily="34" charset="0"/>
                <a:cs typeface="Times New Roman" panose="02020603050405020304" pitchFamily="18" charset="0"/>
              </a:rPr>
              <a:t>Shamu </a:t>
            </a:r>
            <a:r>
              <a:rPr lang="en-US" sz="36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splashed</a:t>
            </a:r>
            <a:r>
              <a:rPr lang="en-US" sz="3600" dirty="0">
                <a:latin typeface="Adobe Garamond Pro" panose="02020502050506090403" pitchFamily="18" charset="0"/>
                <a:ea typeface="Calibri" panose="020F0502020204030204" pitchFamily="34" charset="0"/>
                <a:cs typeface="Times New Roman" panose="02020603050405020304" pitchFamily="18" charset="0"/>
              </a:rPr>
              <a:t> me when I was a kid. The </a:t>
            </a:r>
            <a:r>
              <a:rPr lang="en-US" sz="36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little</a:t>
            </a:r>
            <a:r>
              <a:rPr lang="en-US" sz="3600" dirty="0">
                <a:latin typeface="Adobe Garamond Pro" panose="02020502050506090403" pitchFamily="18" charset="0"/>
                <a:ea typeface="Calibri" panose="020F0502020204030204" pitchFamily="34" charset="0"/>
                <a:cs typeface="Times New Roman" panose="02020603050405020304" pitchFamily="18" charset="0"/>
              </a:rPr>
              <a:t> </a:t>
            </a:r>
            <a:r>
              <a:rPr lang="en-US" sz="3600" dirty="0">
                <a:solidFill>
                  <a:srgbClr val="00B0F0"/>
                </a:solidFill>
                <a:latin typeface="Adobe Garamond Pro" panose="02020502050506090403" pitchFamily="18" charset="0"/>
                <a:ea typeface="Calibri" panose="020F0502020204030204" pitchFamily="34" charset="0"/>
                <a:cs typeface="Times New Roman" panose="02020603050405020304" pitchFamily="18" charset="0"/>
              </a:rPr>
              <a:t>speakers</a:t>
            </a:r>
            <a:r>
              <a:rPr lang="en-US" sz="3600" dirty="0">
                <a:latin typeface="Adobe Garamond Pro" panose="02020502050506090403" pitchFamily="18" charset="0"/>
                <a:ea typeface="Calibri" panose="020F0502020204030204" pitchFamily="34" charset="0"/>
                <a:cs typeface="Times New Roman" panose="02020603050405020304" pitchFamily="18" charset="0"/>
              </a:rPr>
              <a:t> </a:t>
            </a:r>
            <a:r>
              <a:rPr lang="en-US" sz="36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lining</a:t>
            </a:r>
            <a:r>
              <a:rPr lang="en-US" sz="3600" dirty="0">
                <a:latin typeface="Adobe Garamond Pro" panose="02020502050506090403" pitchFamily="18" charset="0"/>
                <a:ea typeface="Calibri" panose="020F0502020204030204" pitchFamily="34" charset="0"/>
                <a:cs typeface="Times New Roman" panose="02020603050405020304" pitchFamily="18" charset="0"/>
              </a:rPr>
              <a:t> the </a:t>
            </a:r>
            <a:r>
              <a:rPr lang="en-US" sz="3600" dirty="0">
                <a:solidFill>
                  <a:srgbClr val="00B0F0"/>
                </a:solidFill>
                <a:latin typeface="Adobe Garamond Pro" panose="02020502050506090403" pitchFamily="18" charset="0"/>
                <a:ea typeface="Calibri" panose="020F0502020204030204" pitchFamily="34" charset="0"/>
                <a:cs typeface="Times New Roman" panose="02020603050405020304" pitchFamily="18" charset="0"/>
              </a:rPr>
              <a:t>walkway</a:t>
            </a:r>
            <a:r>
              <a:rPr lang="en-US" sz="3600" dirty="0">
                <a:latin typeface="Adobe Garamond Pro" panose="02020502050506090403" pitchFamily="18" charset="0"/>
                <a:ea typeface="Calibri" panose="020F0502020204030204" pitchFamily="34" charset="0"/>
                <a:cs typeface="Times New Roman" panose="02020603050405020304" pitchFamily="18" charset="0"/>
              </a:rPr>
              <a:t> were </a:t>
            </a:r>
            <a:r>
              <a:rPr lang="en-US" sz="3600" dirty="0">
                <a:solidFill>
                  <a:schemeClr val="accent5"/>
                </a:solidFill>
                <a:latin typeface="Adobe Garamond Pro" panose="02020502050506090403" pitchFamily="18" charset="0"/>
                <a:ea typeface="Calibri" panose="020F0502020204030204" pitchFamily="34" charset="0"/>
                <a:cs typeface="Times New Roman" panose="02020603050405020304" pitchFamily="18" charset="0"/>
              </a:rPr>
              <a:t>playing</a:t>
            </a:r>
            <a:r>
              <a:rPr lang="en-US" sz="3600" dirty="0">
                <a:latin typeface="Adobe Garamond Pro" panose="02020502050506090403" pitchFamily="18" charset="0"/>
                <a:ea typeface="Calibri" panose="020F0502020204030204" pitchFamily="34" charset="0"/>
                <a:cs typeface="Times New Roman" panose="02020603050405020304" pitchFamily="18" charset="0"/>
              </a:rPr>
              <a:t> </a:t>
            </a:r>
            <a:r>
              <a:rPr lang="en-US" sz="3600" dirty="0">
                <a:solidFill>
                  <a:schemeClr val="accent4">
                    <a:lumMod val="60000"/>
                    <a:lumOff val="40000"/>
                  </a:schemeClr>
                </a:solidFill>
                <a:latin typeface="Adobe Garamond Pro" panose="02020502050506090403" pitchFamily="18" charset="0"/>
                <a:ea typeface="Calibri" panose="020F0502020204030204" pitchFamily="34" charset="0"/>
                <a:cs typeface="Times New Roman" panose="02020603050405020304" pitchFamily="18" charset="0"/>
              </a:rPr>
              <a:t>soft</a:t>
            </a:r>
            <a:r>
              <a:rPr lang="en-US" sz="3600" dirty="0">
                <a:latin typeface="Adobe Garamond Pro" panose="02020502050506090403" pitchFamily="18" charset="0"/>
                <a:ea typeface="Calibri" panose="020F0502020204030204" pitchFamily="34" charset="0"/>
                <a:cs typeface="Times New Roman" panose="02020603050405020304" pitchFamily="18" charset="0"/>
              </a:rPr>
              <a:t> </a:t>
            </a:r>
            <a:r>
              <a:rPr lang="en-US" sz="3600" dirty="0" err="1">
                <a:solidFill>
                  <a:srgbClr val="00B0F0"/>
                </a:solidFill>
                <a:latin typeface="Adobe Garamond Pro" panose="02020502050506090403" pitchFamily="18" charset="0"/>
                <a:ea typeface="Calibri" panose="020F0502020204030204" pitchFamily="34" charset="0"/>
                <a:cs typeface="Times New Roman" panose="02020603050405020304" pitchFamily="18" charset="0"/>
              </a:rPr>
              <a:t>Muzak</a:t>
            </a:r>
            <a:r>
              <a:rPr lang="en-US" sz="3600" dirty="0">
                <a:latin typeface="Adobe Garamond Pro" panose="02020502050506090403"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1368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Engaging Settings</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5" name="TextBox 4">
            <a:extLst>
              <a:ext uri="{FF2B5EF4-FFF2-40B4-BE49-F238E27FC236}">
                <a16:creationId xmlns:a16="http://schemas.microsoft.com/office/drawing/2014/main" id="{38EB92A6-6188-45C1-9C57-4D2FAEF4B437}"/>
              </a:ext>
            </a:extLst>
          </p:cNvPr>
          <p:cNvSpPr txBox="1"/>
          <p:nvPr/>
        </p:nvSpPr>
        <p:spPr>
          <a:xfrm>
            <a:off x="838200" y="2319463"/>
            <a:ext cx="10301805" cy="2958182"/>
          </a:xfrm>
          <a:prstGeom prst="rect">
            <a:avLst/>
          </a:prstGeom>
          <a:noFill/>
        </p:spPr>
        <p:txBody>
          <a:bodyPr wrap="square" rtlCol="0">
            <a:spAutoFit/>
          </a:bodyPr>
          <a:lstStyle/>
          <a:p>
            <a:pPr lvl="0">
              <a:lnSpc>
                <a:spcPct val="107000"/>
              </a:lnSpc>
              <a:spcAft>
                <a:spcPts val="800"/>
              </a:spcAft>
            </a:pPr>
            <a:r>
              <a:rPr lang="en-US" sz="4400" dirty="0">
                <a:solidFill>
                  <a:prstClr val="white"/>
                </a:solidFill>
                <a:ea typeface="Calibri" panose="020F0502020204030204" pitchFamily="34" charset="0"/>
                <a:cs typeface="Times New Roman" panose="02020603050405020304" pitchFamily="18" charset="0"/>
              </a:rPr>
              <a:t>We’ve identified the techniques of using </a:t>
            </a:r>
            <a:r>
              <a:rPr lang="en-US" sz="4400" b="1" dirty="0">
                <a:solidFill>
                  <a:prstClr val="white"/>
                </a:solidFill>
                <a:ea typeface="Calibri" panose="020F0502020204030204" pitchFamily="34" charset="0"/>
                <a:cs typeface="Times New Roman" panose="02020603050405020304" pitchFamily="18" charset="0"/>
              </a:rPr>
              <a:t>point of view</a:t>
            </a:r>
            <a:r>
              <a:rPr lang="en-US" sz="4400" dirty="0">
                <a:solidFill>
                  <a:prstClr val="white"/>
                </a:solidFill>
                <a:ea typeface="Calibri" panose="020F0502020204030204" pitchFamily="34" charset="0"/>
                <a:cs typeface="Times New Roman" panose="02020603050405020304" pitchFamily="18" charset="0"/>
              </a:rPr>
              <a:t>, </a:t>
            </a:r>
            <a:r>
              <a:rPr lang="en-US" sz="4400" b="1" dirty="0">
                <a:solidFill>
                  <a:prstClr val="white"/>
                </a:solidFill>
                <a:ea typeface="Calibri" panose="020F0502020204030204" pitchFamily="34" charset="0"/>
                <a:cs typeface="Times New Roman" panose="02020603050405020304" pitchFamily="18" charset="0"/>
              </a:rPr>
              <a:t>active verbs</a:t>
            </a:r>
            <a:r>
              <a:rPr lang="en-US" sz="4400" dirty="0">
                <a:solidFill>
                  <a:prstClr val="white"/>
                </a:solidFill>
                <a:ea typeface="Calibri" panose="020F0502020204030204" pitchFamily="34" charset="0"/>
                <a:cs typeface="Times New Roman" panose="02020603050405020304" pitchFamily="18" charset="0"/>
              </a:rPr>
              <a:t>, </a:t>
            </a:r>
            <a:r>
              <a:rPr lang="en-US" sz="4400" b="1" dirty="0">
                <a:solidFill>
                  <a:prstClr val="white"/>
                </a:solidFill>
                <a:ea typeface="Calibri" panose="020F0502020204030204" pitchFamily="34" charset="0"/>
                <a:cs typeface="Times New Roman" panose="02020603050405020304" pitchFamily="18" charset="0"/>
              </a:rPr>
              <a:t>adjectives</a:t>
            </a:r>
            <a:r>
              <a:rPr lang="en-US" sz="4400" dirty="0">
                <a:solidFill>
                  <a:prstClr val="white"/>
                </a:solidFill>
                <a:ea typeface="Calibri" panose="020F0502020204030204" pitchFamily="34" charset="0"/>
                <a:cs typeface="Times New Roman" panose="02020603050405020304" pitchFamily="18" charset="0"/>
              </a:rPr>
              <a:t>, and </a:t>
            </a:r>
            <a:r>
              <a:rPr lang="en-US" sz="4400" b="1" dirty="0">
                <a:solidFill>
                  <a:prstClr val="white"/>
                </a:solidFill>
                <a:ea typeface="Calibri" panose="020F0502020204030204" pitchFamily="34" charset="0"/>
                <a:cs typeface="Times New Roman" panose="02020603050405020304" pitchFamily="18" charset="0"/>
              </a:rPr>
              <a:t>sensory details </a:t>
            </a:r>
            <a:r>
              <a:rPr lang="en-US" sz="4400" dirty="0">
                <a:solidFill>
                  <a:prstClr val="white"/>
                </a:solidFill>
                <a:ea typeface="Calibri" panose="020F0502020204030204" pitchFamily="34" charset="0"/>
                <a:cs typeface="Times New Roman" panose="02020603050405020304" pitchFamily="18" charset="0"/>
              </a:rPr>
              <a:t>to describe settings. Now we need to apply them in our own writing.</a:t>
            </a:r>
          </a:p>
        </p:txBody>
      </p:sp>
    </p:spTree>
    <p:extLst>
      <p:ext uri="{BB962C8B-B14F-4D97-AF65-F5344CB8AC3E}">
        <p14:creationId xmlns:p14="http://schemas.microsoft.com/office/powerpoint/2010/main" val="1268978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a:bodyPr>
          <a:lstStyle/>
          <a:p>
            <a:r>
              <a:rPr lang="en-US" b="1" dirty="0">
                <a:latin typeface="Adobe Garamond Pro" panose="02020502050506090403" pitchFamily="18" charset="0"/>
              </a:rPr>
              <a:t>1. Establish the Point of View</a:t>
            </a:r>
            <a:br>
              <a:rPr lang="en-US" dirty="0"/>
            </a:br>
            <a:r>
              <a:rPr lang="en-US" sz="2000" dirty="0"/>
              <a:t>(W </a:t>
            </a:r>
            <a:r>
              <a:rPr lang="en-US" sz="2000" dirty="0" err="1"/>
              <a:t>W</a:t>
            </a:r>
            <a:r>
              <a:rPr lang="en-US" sz="2000" dirty="0"/>
              <a:t> </a:t>
            </a:r>
            <a:r>
              <a:rPr lang="en-US" sz="2000" dirty="0" err="1"/>
              <a:t>W</a:t>
            </a:r>
            <a:r>
              <a:rPr lang="en-US" sz="2000" dirty="0"/>
              <a:t> </a:t>
            </a:r>
            <a:r>
              <a:rPr lang="en-US" sz="2000" dirty="0" err="1"/>
              <a:t>W</a:t>
            </a:r>
            <a:r>
              <a:rPr lang="en-US" sz="2000" dirty="0"/>
              <a:t> H)</a:t>
            </a: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51E0139E-97AE-43AC-9C37-AEC444E539E3}"/>
              </a:ext>
            </a:extLst>
          </p:cNvPr>
          <p:cNvSpPr txBox="1">
            <a:spLocks/>
          </p:cNvSpPr>
          <p:nvPr/>
        </p:nvSpPr>
        <p:spPr>
          <a:xfrm>
            <a:off x="838200" y="1915179"/>
            <a:ext cx="10703313" cy="4720847"/>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Font typeface="Wingdings" panose="05000000000000000000" pitchFamily="2" charset="2"/>
              <a:buChar char="Ø"/>
            </a:pPr>
            <a:r>
              <a:rPr lang="en-US" sz="4400" dirty="0"/>
              <a:t>Who: POV character</a:t>
            </a:r>
          </a:p>
          <a:p>
            <a:pPr>
              <a:buFont typeface="Wingdings" panose="05000000000000000000" pitchFamily="2" charset="2"/>
              <a:buChar char="Ø"/>
            </a:pPr>
            <a:r>
              <a:rPr lang="en-US" sz="4400" dirty="0"/>
              <a:t>What: Character </a:t>
            </a:r>
            <a:r>
              <a:rPr lang="en-US" sz="4400" i="1" dirty="0"/>
              <a:t>interacts</a:t>
            </a:r>
            <a:r>
              <a:rPr lang="en-US" sz="4400" dirty="0"/>
              <a:t> with the setting</a:t>
            </a:r>
          </a:p>
          <a:p>
            <a:pPr>
              <a:buFont typeface="Wingdings" panose="05000000000000000000" pitchFamily="2" charset="2"/>
              <a:buChar char="Ø"/>
            </a:pPr>
            <a:r>
              <a:rPr lang="en-US" sz="4400" dirty="0"/>
              <a:t>When: Present or Past Tense</a:t>
            </a:r>
          </a:p>
          <a:p>
            <a:pPr>
              <a:buFont typeface="Wingdings" panose="05000000000000000000" pitchFamily="2" charset="2"/>
              <a:buChar char="Ø"/>
            </a:pPr>
            <a:r>
              <a:rPr lang="en-US" sz="4400" dirty="0"/>
              <a:t>Where:  Place and Time</a:t>
            </a:r>
          </a:p>
          <a:p>
            <a:pPr>
              <a:buFont typeface="Wingdings" panose="05000000000000000000" pitchFamily="2" charset="2"/>
              <a:buChar char="Ø"/>
            </a:pPr>
            <a:r>
              <a:rPr lang="en-US" sz="4400" dirty="0"/>
              <a:t>How: </a:t>
            </a:r>
            <a:r>
              <a:rPr lang="en-US" sz="4000" dirty="0"/>
              <a:t>First-person POV or third-person narrator</a:t>
            </a:r>
          </a:p>
        </p:txBody>
      </p:sp>
    </p:spTree>
    <p:extLst>
      <p:ext uri="{BB962C8B-B14F-4D97-AF65-F5344CB8AC3E}">
        <p14:creationId xmlns:p14="http://schemas.microsoft.com/office/powerpoint/2010/main" val="2165934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Elements of Setting</a:t>
            </a:r>
            <a:br>
              <a:rPr lang="en-US" dirty="0"/>
            </a:br>
            <a:r>
              <a:rPr lang="en-US" sz="2000" i="1" dirty="0">
                <a:latin typeface="+mn-lt"/>
              </a:rPr>
              <a:t>Place and Time</a:t>
            </a: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5" name="TextBox 4">
            <a:extLst>
              <a:ext uri="{FF2B5EF4-FFF2-40B4-BE49-F238E27FC236}">
                <a16:creationId xmlns:a16="http://schemas.microsoft.com/office/drawing/2014/main" id="{38EB92A6-6188-45C1-9C57-4D2FAEF4B437}"/>
              </a:ext>
            </a:extLst>
          </p:cNvPr>
          <p:cNvSpPr txBox="1"/>
          <p:nvPr/>
        </p:nvSpPr>
        <p:spPr>
          <a:xfrm>
            <a:off x="838200" y="2319463"/>
            <a:ext cx="10301805" cy="3288272"/>
          </a:xfrm>
          <a:prstGeom prst="rect">
            <a:avLst/>
          </a:prstGeom>
          <a:noFill/>
        </p:spPr>
        <p:txBody>
          <a:bodyPr wrap="square" rtlCol="0">
            <a:spAutoFit/>
          </a:bodyPr>
          <a:lstStyle/>
          <a:p>
            <a:pPr marL="571500" lvl="0" indent="-571500" defTabSz="914400">
              <a:lnSpc>
                <a:spcPct val="120000"/>
              </a:lnSpc>
              <a:spcBef>
                <a:spcPts val="1000"/>
              </a:spcBef>
              <a:buClr>
                <a:schemeClr val="accent1"/>
              </a:buClr>
              <a:buSzPct val="100000"/>
              <a:buFont typeface="Wingdings" panose="05000000000000000000" pitchFamily="2" charset="2"/>
              <a:buChar char="Ø"/>
            </a:pPr>
            <a:r>
              <a:rPr lang="en-US" sz="4400" dirty="0"/>
              <a:t>In real life, we experience places </a:t>
            </a:r>
            <a:r>
              <a:rPr lang="en-US" sz="4400" i="1" dirty="0"/>
              <a:t>visually</a:t>
            </a:r>
            <a:r>
              <a:rPr lang="en-US" sz="4400" dirty="0"/>
              <a:t> through </a:t>
            </a:r>
            <a:r>
              <a:rPr lang="en-US" sz="4400" b="1" dirty="0"/>
              <a:t>sight</a:t>
            </a:r>
            <a:r>
              <a:rPr lang="en-US" sz="4400" dirty="0"/>
              <a:t> and through our other senses—</a:t>
            </a:r>
            <a:r>
              <a:rPr lang="en-US" sz="4400" b="1" dirty="0"/>
              <a:t>sound</a:t>
            </a:r>
            <a:r>
              <a:rPr lang="en-US" sz="4400" dirty="0"/>
              <a:t>, </a:t>
            </a:r>
            <a:r>
              <a:rPr lang="en-US" sz="4400" b="1" dirty="0"/>
              <a:t>smell</a:t>
            </a:r>
            <a:r>
              <a:rPr lang="en-US" sz="4400" dirty="0"/>
              <a:t>, </a:t>
            </a:r>
            <a:r>
              <a:rPr lang="en-US" sz="4400" b="1" dirty="0"/>
              <a:t>taste</a:t>
            </a:r>
            <a:r>
              <a:rPr lang="en-US" sz="4400" dirty="0"/>
              <a:t>, and </a:t>
            </a:r>
            <a:r>
              <a:rPr lang="en-US" sz="4400" b="1" dirty="0"/>
              <a:t>touch</a:t>
            </a:r>
            <a:r>
              <a:rPr lang="en-US" sz="4400" dirty="0"/>
              <a:t> or </a:t>
            </a:r>
            <a:r>
              <a:rPr lang="en-US" sz="4400" b="1" dirty="0"/>
              <a:t>feel</a:t>
            </a:r>
            <a:r>
              <a:rPr lang="en-US" sz="4400" dirty="0"/>
              <a:t>. </a:t>
            </a:r>
          </a:p>
        </p:txBody>
      </p:sp>
    </p:spTree>
    <p:extLst>
      <p:ext uri="{BB962C8B-B14F-4D97-AF65-F5344CB8AC3E}">
        <p14:creationId xmlns:p14="http://schemas.microsoft.com/office/powerpoint/2010/main" val="555170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a:bodyPr>
          <a:lstStyle/>
          <a:p>
            <a:r>
              <a:rPr lang="en-US" b="1" dirty="0">
                <a:latin typeface="Adobe Garamond Pro" panose="02020502050506090403" pitchFamily="18" charset="0"/>
              </a:rPr>
              <a:t>1. Establish the Point of View</a:t>
            </a:r>
            <a:br>
              <a:rPr lang="en-US" dirty="0"/>
            </a:br>
            <a:r>
              <a:rPr lang="en-US" sz="2000" dirty="0"/>
              <a:t>(W </a:t>
            </a:r>
            <a:r>
              <a:rPr lang="en-US" sz="2000" dirty="0" err="1"/>
              <a:t>W</a:t>
            </a:r>
            <a:r>
              <a:rPr lang="en-US" sz="2000" dirty="0"/>
              <a:t> </a:t>
            </a:r>
            <a:r>
              <a:rPr lang="en-US" sz="2000" dirty="0" err="1"/>
              <a:t>W</a:t>
            </a:r>
            <a:r>
              <a:rPr lang="en-US" sz="2000" dirty="0"/>
              <a:t> </a:t>
            </a:r>
            <a:r>
              <a:rPr lang="en-US" sz="2000" dirty="0" err="1"/>
              <a:t>W</a:t>
            </a:r>
            <a:r>
              <a:rPr lang="en-US" sz="2000" dirty="0"/>
              <a:t> H)</a:t>
            </a: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51E0139E-97AE-43AC-9C37-AEC444E539E3}"/>
              </a:ext>
            </a:extLst>
          </p:cNvPr>
          <p:cNvSpPr txBox="1">
            <a:spLocks/>
          </p:cNvSpPr>
          <p:nvPr/>
        </p:nvSpPr>
        <p:spPr>
          <a:xfrm>
            <a:off x="838200" y="1925118"/>
            <a:ext cx="10703313" cy="4720847"/>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Font typeface="Wingdings" panose="05000000000000000000" pitchFamily="2" charset="2"/>
              <a:buChar char="Ø"/>
            </a:pPr>
            <a:r>
              <a:rPr lang="en-US" sz="4400" dirty="0"/>
              <a:t>Who: </a:t>
            </a:r>
            <a:r>
              <a:rPr lang="en-US" sz="3600" dirty="0"/>
              <a:t>Sam, a teen boy with a younger sister, Jenny</a:t>
            </a:r>
          </a:p>
          <a:p>
            <a:pPr>
              <a:buFont typeface="Wingdings" panose="05000000000000000000" pitchFamily="2" charset="2"/>
              <a:buChar char="Ø"/>
            </a:pPr>
            <a:r>
              <a:rPr lang="en-US" sz="4400" dirty="0"/>
              <a:t>What: </a:t>
            </a:r>
            <a:r>
              <a:rPr lang="en-US" sz="3600" dirty="0"/>
              <a:t>Sam wants to choose a gift for Jenny</a:t>
            </a:r>
          </a:p>
          <a:p>
            <a:pPr>
              <a:buFont typeface="Wingdings" panose="05000000000000000000" pitchFamily="2" charset="2"/>
              <a:buChar char="Ø"/>
            </a:pPr>
            <a:r>
              <a:rPr lang="en-US" sz="4400" dirty="0"/>
              <a:t>When: </a:t>
            </a:r>
            <a:r>
              <a:rPr lang="en-US" sz="3600" dirty="0"/>
              <a:t>Present Tense</a:t>
            </a:r>
          </a:p>
          <a:p>
            <a:pPr>
              <a:buFont typeface="Wingdings" panose="05000000000000000000" pitchFamily="2" charset="2"/>
              <a:buChar char="Ø"/>
            </a:pPr>
            <a:r>
              <a:rPr lang="en-US" sz="4400" dirty="0"/>
              <a:t>Where:  </a:t>
            </a:r>
            <a:r>
              <a:rPr lang="en-US" sz="3600" dirty="0"/>
              <a:t>Jenny’s bedroom, daytime</a:t>
            </a:r>
          </a:p>
          <a:p>
            <a:pPr>
              <a:buFont typeface="Wingdings" panose="05000000000000000000" pitchFamily="2" charset="2"/>
              <a:buChar char="Ø"/>
            </a:pPr>
            <a:r>
              <a:rPr lang="en-US" sz="4400" dirty="0"/>
              <a:t>How: </a:t>
            </a:r>
            <a:r>
              <a:rPr lang="en-US" sz="3600" dirty="0"/>
              <a:t>First person</a:t>
            </a:r>
          </a:p>
        </p:txBody>
      </p:sp>
    </p:spTree>
    <p:extLst>
      <p:ext uri="{BB962C8B-B14F-4D97-AF65-F5344CB8AC3E}">
        <p14:creationId xmlns:p14="http://schemas.microsoft.com/office/powerpoint/2010/main" val="3502836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88394-BA06-424A-9BF9-BFB85C238ED6}"/>
              </a:ext>
            </a:extLst>
          </p:cNvPr>
          <p:cNvPicPr>
            <a:picLocks noChangeAspect="1"/>
          </p:cNvPicPr>
          <p:nvPr/>
        </p:nvPicPr>
        <p:blipFill rotWithShape="1">
          <a:blip r:embed="rId3"/>
          <a:srcRect t="15604"/>
          <a:stretch/>
        </p:blipFill>
        <p:spPr>
          <a:xfrm>
            <a:off x="0" y="0"/>
            <a:ext cx="12192000" cy="6858000"/>
          </a:xfrm>
          <a:prstGeom prst="rect">
            <a:avLst/>
          </a:prstGeom>
        </p:spPr>
      </p:pic>
    </p:spTree>
    <p:extLst>
      <p:ext uri="{BB962C8B-B14F-4D97-AF65-F5344CB8AC3E}">
        <p14:creationId xmlns:p14="http://schemas.microsoft.com/office/powerpoint/2010/main" val="203567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a:bodyPr>
          <a:lstStyle/>
          <a:p>
            <a:r>
              <a:rPr lang="en-US" b="1" dirty="0">
                <a:latin typeface="Adobe Garamond Pro" panose="02020502050506090403" pitchFamily="18" charset="0"/>
              </a:rPr>
              <a:t>1. Establish the Point of View</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TextBox 5">
            <a:extLst>
              <a:ext uri="{FF2B5EF4-FFF2-40B4-BE49-F238E27FC236}">
                <a16:creationId xmlns:a16="http://schemas.microsoft.com/office/drawing/2014/main" id="{F3D56ABC-38BB-4218-BEE1-12CBE949468B}"/>
              </a:ext>
            </a:extLst>
          </p:cNvPr>
          <p:cNvSpPr txBox="1"/>
          <p:nvPr/>
        </p:nvSpPr>
        <p:spPr>
          <a:xfrm>
            <a:off x="838200" y="3572398"/>
            <a:ext cx="10515599" cy="2585323"/>
          </a:xfrm>
          <a:prstGeom prst="rect">
            <a:avLst/>
          </a:prstGeom>
          <a:noFill/>
        </p:spPr>
        <p:txBody>
          <a:bodyPr wrap="square" rtlCol="0">
            <a:spAutoFit/>
          </a:bodyPr>
          <a:lstStyle/>
          <a:p>
            <a:r>
              <a:rPr lang="en-US" sz="5400" i="1" dirty="0"/>
              <a:t>I walk into my sister’s room and sigh. Jenny always knows exactly what I’ll like, but she’s a mystery to me. </a:t>
            </a:r>
          </a:p>
        </p:txBody>
      </p:sp>
      <p:sp>
        <p:nvSpPr>
          <p:cNvPr id="7" name="TextBox 6">
            <a:extLst>
              <a:ext uri="{FF2B5EF4-FFF2-40B4-BE49-F238E27FC236}">
                <a16:creationId xmlns:a16="http://schemas.microsoft.com/office/drawing/2014/main" id="{740FD48B-14E1-4F2A-884D-60538CFD8490}"/>
              </a:ext>
            </a:extLst>
          </p:cNvPr>
          <p:cNvSpPr txBox="1"/>
          <p:nvPr/>
        </p:nvSpPr>
        <p:spPr>
          <a:xfrm>
            <a:off x="1693931" y="3006705"/>
            <a:ext cx="5084957" cy="461665"/>
          </a:xfrm>
          <a:prstGeom prst="rect">
            <a:avLst/>
          </a:prstGeom>
          <a:noFill/>
        </p:spPr>
        <p:txBody>
          <a:bodyPr wrap="square" rtlCol="0">
            <a:spAutoFit/>
          </a:bodyPr>
          <a:lstStyle/>
          <a:p>
            <a:r>
              <a:rPr lang="en-US" sz="2400" dirty="0">
                <a:solidFill>
                  <a:srgbClr val="FF5050"/>
                </a:solidFill>
              </a:rPr>
              <a:t>Uses “I” = First Person</a:t>
            </a:r>
          </a:p>
        </p:txBody>
      </p:sp>
      <p:sp>
        <p:nvSpPr>
          <p:cNvPr id="8" name="Arrow: Right 7">
            <a:extLst>
              <a:ext uri="{FF2B5EF4-FFF2-40B4-BE49-F238E27FC236}">
                <a16:creationId xmlns:a16="http://schemas.microsoft.com/office/drawing/2014/main" id="{E36C8F6E-1AEC-48EB-BE88-A45FCFFCC0A5}"/>
              </a:ext>
            </a:extLst>
          </p:cNvPr>
          <p:cNvSpPr/>
          <p:nvPr/>
        </p:nvSpPr>
        <p:spPr>
          <a:xfrm rot="8431895">
            <a:off x="1147230" y="3414201"/>
            <a:ext cx="634883" cy="220329"/>
          </a:xfrm>
          <a:prstGeom prst="right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1D71B61-1DBD-4D59-9318-1DE0C39D5403}"/>
              </a:ext>
            </a:extLst>
          </p:cNvPr>
          <p:cNvSpPr txBox="1"/>
          <p:nvPr/>
        </p:nvSpPr>
        <p:spPr>
          <a:xfrm>
            <a:off x="2901288" y="3318029"/>
            <a:ext cx="3332294" cy="523220"/>
          </a:xfrm>
          <a:prstGeom prst="rect">
            <a:avLst/>
          </a:prstGeom>
          <a:noFill/>
        </p:spPr>
        <p:txBody>
          <a:bodyPr wrap="square" rtlCol="0">
            <a:spAutoFit/>
          </a:bodyPr>
          <a:lstStyle/>
          <a:p>
            <a:r>
              <a:rPr lang="en-US" sz="2800" dirty="0">
                <a:solidFill>
                  <a:schemeClr val="accent3"/>
                </a:solidFill>
              </a:rPr>
              <a:t>Present Tense</a:t>
            </a:r>
          </a:p>
        </p:txBody>
      </p:sp>
      <p:sp>
        <p:nvSpPr>
          <p:cNvPr id="10" name="Arrow: Right 9">
            <a:extLst>
              <a:ext uri="{FF2B5EF4-FFF2-40B4-BE49-F238E27FC236}">
                <a16:creationId xmlns:a16="http://schemas.microsoft.com/office/drawing/2014/main" id="{70B31BA1-84F7-4CFE-A17E-AB86AD06C5BC}"/>
              </a:ext>
            </a:extLst>
          </p:cNvPr>
          <p:cNvSpPr/>
          <p:nvPr/>
        </p:nvSpPr>
        <p:spPr>
          <a:xfrm rot="8385711">
            <a:off x="2560398" y="3622256"/>
            <a:ext cx="391312" cy="16348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FF77D07-5772-4A5E-93A6-681B47306886}"/>
              </a:ext>
            </a:extLst>
          </p:cNvPr>
          <p:cNvSpPr txBox="1"/>
          <p:nvPr/>
        </p:nvSpPr>
        <p:spPr>
          <a:xfrm>
            <a:off x="838200" y="1670285"/>
            <a:ext cx="10201445" cy="1323439"/>
          </a:xfrm>
          <a:prstGeom prst="rect">
            <a:avLst/>
          </a:prstGeom>
          <a:noFill/>
        </p:spPr>
        <p:txBody>
          <a:bodyPr wrap="square" rtlCol="0">
            <a:spAutoFit/>
          </a:bodyPr>
          <a:lstStyle/>
          <a:p>
            <a:pPr>
              <a:buClr>
                <a:schemeClr val="accent1">
                  <a:lumMod val="60000"/>
                  <a:lumOff val="40000"/>
                </a:schemeClr>
              </a:buClr>
            </a:pPr>
            <a:r>
              <a:rPr lang="en-US" sz="4000" dirty="0"/>
              <a:t>Sam is interacting with the room and trying to decide on a gift.</a:t>
            </a:r>
          </a:p>
        </p:txBody>
      </p:sp>
    </p:spTree>
    <p:extLst>
      <p:ext uri="{BB962C8B-B14F-4D97-AF65-F5344CB8AC3E}">
        <p14:creationId xmlns:p14="http://schemas.microsoft.com/office/powerpoint/2010/main" val="296963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a:bodyPr>
          <a:lstStyle/>
          <a:p>
            <a:r>
              <a:rPr lang="en-US" b="1" dirty="0">
                <a:latin typeface="Adobe Garamond Pro" panose="02020502050506090403" pitchFamily="18" charset="0"/>
              </a:rPr>
              <a:t>2. Describe a Sensory Detail</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TextBox 5">
            <a:extLst>
              <a:ext uri="{FF2B5EF4-FFF2-40B4-BE49-F238E27FC236}">
                <a16:creationId xmlns:a16="http://schemas.microsoft.com/office/drawing/2014/main" id="{F3D56ABC-38BB-4218-BEE1-12CBE949468B}"/>
              </a:ext>
            </a:extLst>
          </p:cNvPr>
          <p:cNvSpPr txBox="1"/>
          <p:nvPr/>
        </p:nvSpPr>
        <p:spPr>
          <a:xfrm>
            <a:off x="838200" y="2168132"/>
            <a:ext cx="10515599" cy="4154984"/>
          </a:xfrm>
          <a:prstGeom prst="rect">
            <a:avLst/>
          </a:prstGeom>
          <a:noFill/>
        </p:spPr>
        <p:txBody>
          <a:bodyPr wrap="square" rtlCol="0">
            <a:spAutoFit/>
          </a:bodyPr>
          <a:lstStyle/>
          <a:p>
            <a:pPr marL="742950" lvl="0" indent="-742950">
              <a:buClr>
                <a:schemeClr val="accent1">
                  <a:lumMod val="60000"/>
                  <a:lumOff val="40000"/>
                </a:schemeClr>
              </a:buClr>
              <a:buFont typeface="Wingdings" panose="05000000000000000000" pitchFamily="2" charset="2"/>
              <a:buChar char="Ø"/>
            </a:pPr>
            <a:r>
              <a:rPr lang="en-US" sz="4400" dirty="0"/>
              <a:t>Choose an </a:t>
            </a:r>
            <a:r>
              <a:rPr lang="en-US" sz="4400" b="1" dirty="0">
                <a:solidFill>
                  <a:schemeClr val="accent5"/>
                </a:solidFill>
              </a:rPr>
              <a:t>action</a:t>
            </a:r>
            <a:r>
              <a:rPr lang="en-US" sz="4400" b="1" dirty="0"/>
              <a:t> </a:t>
            </a:r>
            <a:r>
              <a:rPr lang="en-US" sz="4400" dirty="0"/>
              <a:t>related to an </a:t>
            </a:r>
            <a:r>
              <a:rPr lang="en-US" sz="4400" dirty="0">
                <a:solidFill>
                  <a:srgbClr val="00B0F0"/>
                </a:solidFill>
              </a:rPr>
              <a:t>object</a:t>
            </a:r>
            <a:r>
              <a:rPr lang="en-US" sz="4400" b="1" dirty="0"/>
              <a:t>. </a:t>
            </a:r>
          </a:p>
          <a:p>
            <a:pPr marL="742950" lvl="0" indent="-742950">
              <a:buClr>
                <a:schemeClr val="accent1">
                  <a:lumMod val="60000"/>
                  <a:lumOff val="40000"/>
                </a:schemeClr>
              </a:buClr>
              <a:buFont typeface="Wingdings" panose="05000000000000000000" pitchFamily="2" charset="2"/>
              <a:buChar char="Ø"/>
            </a:pPr>
            <a:r>
              <a:rPr lang="en-US" sz="4400" dirty="0"/>
              <a:t>Choose an </a:t>
            </a:r>
            <a:r>
              <a:rPr lang="en-US" sz="4400" b="1" dirty="0">
                <a:solidFill>
                  <a:schemeClr val="accent4">
                    <a:lumMod val="60000"/>
                    <a:lumOff val="40000"/>
                  </a:schemeClr>
                </a:solidFill>
              </a:rPr>
              <a:t>adjective</a:t>
            </a:r>
            <a:r>
              <a:rPr lang="en-US" sz="4400" dirty="0"/>
              <a:t> to describe the </a:t>
            </a:r>
            <a:r>
              <a:rPr lang="en-US" sz="4400" dirty="0">
                <a:solidFill>
                  <a:srgbClr val="00B0F0"/>
                </a:solidFill>
              </a:rPr>
              <a:t>object</a:t>
            </a:r>
            <a:r>
              <a:rPr lang="en-US" sz="4400" dirty="0"/>
              <a:t> that can be experienced through the </a:t>
            </a:r>
            <a:r>
              <a:rPr lang="en-US" sz="4400" b="1" dirty="0">
                <a:solidFill>
                  <a:srgbClr val="00B0F0"/>
                </a:solidFill>
              </a:rPr>
              <a:t>senses</a:t>
            </a:r>
            <a:r>
              <a:rPr lang="en-US" sz="4400" dirty="0"/>
              <a:t>. </a:t>
            </a:r>
          </a:p>
          <a:p>
            <a:pPr marL="742950" lvl="0" indent="-742950">
              <a:buClr>
                <a:schemeClr val="accent1">
                  <a:lumMod val="60000"/>
                  <a:lumOff val="40000"/>
                </a:schemeClr>
              </a:buClr>
              <a:buFont typeface="Wingdings" panose="05000000000000000000" pitchFamily="2" charset="2"/>
              <a:buChar char="Ø"/>
            </a:pPr>
            <a:r>
              <a:rPr lang="en-US" sz="4400" dirty="0"/>
              <a:t>Put them together in the established POV.</a:t>
            </a:r>
          </a:p>
        </p:txBody>
      </p:sp>
    </p:spTree>
    <p:extLst>
      <p:ext uri="{BB962C8B-B14F-4D97-AF65-F5344CB8AC3E}">
        <p14:creationId xmlns:p14="http://schemas.microsoft.com/office/powerpoint/2010/main" val="1108562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88394-BA06-424A-9BF9-BFB85C238ED6}"/>
              </a:ext>
            </a:extLst>
          </p:cNvPr>
          <p:cNvPicPr>
            <a:picLocks noChangeAspect="1"/>
          </p:cNvPicPr>
          <p:nvPr/>
        </p:nvPicPr>
        <p:blipFill rotWithShape="1">
          <a:blip r:embed="rId3"/>
          <a:srcRect t="15604"/>
          <a:stretch/>
        </p:blipFill>
        <p:spPr>
          <a:xfrm>
            <a:off x="0" y="0"/>
            <a:ext cx="12192000" cy="6858000"/>
          </a:xfrm>
          <a:prstGeom prst="rect">
            <a:avLst/>
          </a:prstGeom>
        </p:spPr>
      </p:pic>
    </p:spTree>
    <p:extLst>
      <p:ext uri="{BB962C8B-B14F-4D97-AF65-F5344CB8AC3E}">
        <p14:creationId xmlns:p14="http://schemas.microsoft.com/office/powerpoint/2010/main" val="752392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a:bodyPr>
          <a:lstStyle/>
          <a:p>
            <a:r>
              <a:rPr lang="en-US" b="1" dirty="0">
                <a:latin typeface="Adobe Garamond Pro" panose="02020502050506090403" pitchFamily="18" charset="0"/>
              </a:rPr>
              <a:t>2. Describe a Sensory Detail</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TextBox 5">
            <a:extLst>
              <a:ext uri="{FF2B5EF4-FFF2-40B4-BE49-F238E27FC236}">
                <a16:creationId xmlns:a16="http://schemas.microsoft.com/office/drawing/2014/main" id="{F3D56ABC-38BB-4218-BEE1-12CBE949468B}"/>
              </a:ext>
            </a:extLst>
          </p:cNvPr>
          <p:cNvSpPr txBox="1"/>
          <p:nvPr/>
        </p:nvSpPr>
        <p:spPr>
          <a:xfrm>
            <a:off x="838200" y="2168132"/>
            <a:ext cx="10515599" cy="1446550"/>
          </a:xfrm>
          <a:prstGeom prst="rect">
            <a:avLst/>
          </a:prstGeom>
          <a:noFill/>
        </p:spPr>
        <p:txBody>
          <a:bodyPr wrap="square" rtlCol="0">
            <a:spAutoFit/>
          </a:bodyPr>
          <a:lstStyle/>
          <a:p>
            <a:pPr marL="571500" lvl="0" indent="-571500">
              <a:buClr>
                <a:schemeClr val="accent1">
                  <a:lumMod val="60000"/>
                  <a:lumOff val="40000"/>
                </a:schemeClr>
              </a:buClr>
              <a:buFont typeface="Wingdings" panose="05000000000000000000" pitchFamily="2" charset="2"/>
              <a:buChar char="Ø"/>
            </a:pPr>
            <a:r>
              <a:rPr lang="en-US" sz="4400" dirty="0">
                <a:solidFill>
                  <a:schemeClr val="accent5"/>
                </a:solidFill>
              </a:rPr>
              <a:t>Action: </a:t>
            </a:r>
            <a:r>
              <a:rPr lang="en-US" sz="4400" dirty="0"/>
              <a:t>Sam will interact with the books.</a:t>
            </a:r>
          </a:p>
          <a:p>
            <a:pPr marL="1028700" lvl="1" indent="-571500">
              <a:buClr>
                <a:schemeClr val="accent1">
                  <a:lumMod val="60000"/>
                  <a:lumOff val="40000"/>
                </a:schemeClr>
              </a:buClr>
              <a:buFont typeface="Wingdings" panose="05000000000000000000" pitchFamily="2" charset="2"/>
              <a:buChar char="§"/>
            </a:pPr>
            <a:r>
              <a:rPr lang="en-US" sz="4400" dirty="0"/>
              <a:t>Look, pick up, flip pages, drop? </a:t>
            </a:r>
          </a:p>
        </p:txBody>
      </p:sp>
      <p:sp>
        <p:nvSpPr>
          <p:cNvPr id="5" name="TextBox 4">
            <a:extLst>
              <a:ext uri="{FF2B5EF4-FFF2-40B4-BE49-F238E27FC236}">
                <a16:creationId xmlns:a16="http://schemas.microsoft.com/office/drawing/2014/main" id="{B70E57AA-EACA-4CF5-BB93-19D5CDA03F4C}"/>
              </a:ext>
            </a:extLst>
          </p:cNvPr>
          <p:cNvSpPr txBox="1"/>
          <p:nvPr/>
        </p:nvSpPr>
        <p:spPr>
          <a:xfrm>
            <a:off x="838200" y="3721398"/>
            <a:ext cx="10515599" cy="2800767"/>
          </a:xfrm>
          <a:prstGeom prst="rect">
            <a:avLst/>
          </a:prstGeom>
          <a:noFill/>
        </p:spPr>
        <p:txBody>
          <a:bodyPr wrap="square" rtlCol="0">
            <a:spAutoFit/>
          </a:bodyPr>
          <a:lstStyle/>
          <a:p>
            <a:pPr marL="571500" lvl="0" indent="-571500">
              <a:buClr>
                <a:schemeClr val="accent1">
                  <a:lumMod val="60000"/>
                  <a:lumOff val="40000"/>
                </a:schemeClr>
              </a:buClr>
              <a:buFont typeface="Wingdings" panose="05000000000000000000" pitchFamily="2" charset="2"/>
              <a:buChar char="Ø"/>
            </a:pPr>
            <a:r>
              <a:rPr lang="en-US" sz="4400" dirty="0">
                <a:solidFill>
                  <a:schemeClr val="accent4">
                    <a:lumMod val="60000"/>
                    <a:lumOff val="40000"/>
                  </a:schemeClr>
                </a:solidFill>
              </a:rPr>
              <a:t>Adjective</a:t>
            </a:r>
            <a:r>
              <a:rPr lang="en-US" sz="4400" dirty="0">
                <a:solidFill>
                  <a:schemeClr val="accent5"/>
                </a:solidFill>
              </a:rPr>
              <a:t> </a:t>
            </a:r>
            <a:r>
              <a:rPr lang="en-US" sz="4400" dirty="0"/>
              <a:t>and</a:t>
            </a:r>
            <a:r>
              <a:rPr lang="en-US" sz="4400" dirty="0">
                <a:solidFill>
                  <a:schemeClr val="accent5"/>
                </a:solidFill>
              </a:rPr>
              <a:t> </a:t>
            </a:r>
            <a:r>
              <a:rPr lang="en-US" sz="4400" dirty="0">
                <a:solidFill>
                  <a:srgbClr val="00B0F0"/>
                </a:solidFill>
              </a:rPr>
              <a:t>sensory detail: </a:t>
            </a:r>
            <a:r>
              <a:rPr lang="en-US" sz="4400" dirty="0"/>
              <a:t>Sam can see them, and they have jackets in different colors.</a:t>
            </a:r>
          </a:p>
          <a:p>
            <a:pPr marL="1028700" lvl="1" indent="-571500">
              <a:buClr>
                <a:schemeClr val="accent1">
                  <a:lumMod val="60000"/>
                  <a:lumOff val="40000"/>
                </a:schemeClr>
              </a:buClr>
              <a:buFont typeface="Wingdings" panose="05000000000000000000" pitchFamily="2" charset="2"/>
              <a:buChar char="§"/>
            </a:pPr>
            <a:r>
              <a:rPr lang="en-US" sz="4400" dirty="0"/>
              <a:t>Pink, green, blue</a:t>
            </a:r>
          </a:p>
        </p:txBody>
      </p:sp>
    </p:spTree>
    <p:extLst>
      <p:ext uri="{BB962C8B-B14F-4D97-AF65-F5344CB8AC3E}">
        <p14:creationId xmlns:p14="http://schemas.microsoft.com/office/powerpoint/2010/main" val="122211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a:bodyPr>
          <a:lstStyle/>
          <a:p>
            <a:r>
              <a:rPr lang="en-US" b="1" dirty="0">
                <a:latin typeface="Adobe Garamond Pro" panose="02020502050506090403" pitchFamily="18" charset="0"/>
              </a:rPr>
              <a:t>2. Describe a Sensory Detail</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TextBox 5">
            <a:extLst>
              <a:ext uri="{FF2B5EF4-FFF2-40B4-BE49-F238E27FC236}">
                <a16:creationId xmlns:a16="http://schemas.microsoft.com/office/drawing/2014/main" id="{F3D56ABC-38BB-4218-BEE1-12CBE949468B}"/>
              </a:ext>
            </a:extLst>
          </p:cNvPr>
          <p:cNvSpPr txBox="1"/>
          <p:nvPr/>
        </p:nvSpPr>
        <p:spPr>
          <a:xfrm>
            <a:off x="986248" y="2504954"/>
            <a:ext cx="10515599" cy="2585323"/>
          </a:xfrm>
          <a:prstGeom prst="rect">
            <a:avLst/>
          </a:prstGeom>
          <a:noFill/>
        </p:spPr>
        <p:txBody>
          <a:bodyPr wrap="square" rtlCol="0">
            <a:spAutoFit/>
          </a:bodyPr>
          <a:lstStyle/>
          <a:p>
            <a:r>
              <a:rPr lang="en-US" sz="5400" i="1" dirty="0"/>
              <a:t>I look at the books on the shelf. The covers are bright pink, green, and blue. </a:t>
            </a:r>
          </a:p>
        </p:txBody>
      </p:sp>
      <p:sp>
        <p:nvSpPr>
          <p:cNvPr id="13" name="TextBox 12">
            <a:extLst>
              <a:ext uri="{FF2B5EF4-FFF2-40B4-BE49-F238E27FC236}">
                <a16:creationId xmlns:a16="http://schemas.microsoft.com/office/drawing/2014/main" id="{2004F5D3-159E-4BEB-837C-EFA8DE28B91E}"/>
              </a:ext>
            </a:extLst>
          </p:cNvPr>
          <p:cNvSpPr txBox="1"/>
          <p:nvPr/>
        </p:nvSpPr>
        <p:spPr>
          <a:xfrm>
            <a:off x="990602" y="2512161"/>
            <a:ext cx="10515599" cy="2585323"/>
          </a:xfrm>
          <a:prstGeom prst="rect">
            <a:avLst/>
          </a:prstGeom>
          <a:noFill/>
        </p:spPr>
        <p:txBody>
          <a:bodyPr wrap="square" rtlCol="0">
            <a:spAutoFit/>
          </a:bodyPr>
          <a:lstStyle/>
          <a:p>
            <a:r>
              <a:rPr lang="en-US" sz="5400" i="1" dirty="0"/>
              <a:t>I </a:t>
            </a:r>
            <a:r>
              <a:rPr lang="en-US" sz="5400" i="1" dirty="0">
                <a:solidFill>
                  <a:schemeClr val="accent5"/>
                </a:solidFill>
              </a:rPr>
              <a:t>look</a:t>
            </a:r>
            <a:r>
              <a:rPr lang="en-US" sz="5400" i="1" dirty="0"/>
              <a:t> at the books on the shelf. The </a:t>
            </a:r>
            <a:r>
              <a:rPr lang="en-US" sz="5400" i="1" dirty="0">
                <a:solidFill>
                  <a:srgbClr val="00B0F0"/>
                </a:solidFill>
              </a:rPr>
              <a:t>covers</a:t>
            </a:r>
            <a:r>
              <a:rPr lang="en-US" sz="5400" i="1" dirty="0"/>
              <a:t> are bright</a:t>
            </a:r>
            <a:r>
              <a:rPr lang="en-US" sz="5400" i="1" dirty="0">
                <a:solidFill>
                  <a:schemeClr val="accent4">
                    <a:lumMod val="60000"/>
                    <a:lumOff val="40000"/>
                  </a:schemeClr>
                </a:solidFill>
              </a:rPr>
              <a:t> pink</a:t>
            </a:r>
            <a:r>
              <a:rPr lang="en-US" sz="5400" i="1" dirty="0"/>
              <a:t>, </a:t>
            </a:r>
            <a:r>
              <a:rPr lang="en-US" sz="5400" i="1" dirty="0">
                <a:solidFill>
                  <a:schemeClr val="accent4">
                    <a:lumMod val="60000"/>
                    <a:lumOff val="40000"/>
                  </a:schemeClr>
                </a:solidFill>
              </a:rPr>
              <a:t>green</a:t>
            </a:r>
            <a:r>
              <a:rPr lang="en-US" sz="5400" i="1" dirty="0"/>
              <a:t>, and </a:t>
            </a:r>
            <a:r>
              <a:rPr lang="en-US" sz="5400" i="1" dirty="0">
                <a:solidFill>
                  <a:schemeClr val="accent4">
                    <a:lumMod val="60000"/>
                    <a:lumOff val="40000"/>
                  </a:schemeClr>
                </a:solidFill>
              </a:rPr>
              <a:t>blue</a:t>
            </a:r>
            <a:r>
              <a:rPr lang="en-US" sz="5400" i="1" dirty="0"/>
              <a:t>. </a:t>
            </a:r>
          </a:p>
        </p:txBody>
      </p:sp>
      <p:sp>
        <p:nvSpPr>
          <p:cNvPr id="14" name="Arrow: Up 13">
            <a:extLst>
              <a:ext uri="{FF2B5EF4-FFF2-40B4-BE49-F238E27FC236}">
                <a16:creationId xmlns:a16="http://schemas.microsoft.com/office/drawing/2014/main" id="{2D93E3B3-1030-45C9-88D2-BF0DB4885043}"/>
              </a:ext>
            </a:extLst>
          </p:cNvPr>
          <p:cNvSpPr/>
          <p:nvPr/>
        </p:nvSpPr>
        <p:spPr>
          <a:xfrm rot="19451829">
            <a:off x="3636577" y="4151592"/>
            <a:ext cx="315311" cy="735050"/>
          </a:xfrm>
          <a:prstGeom prst="up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C2ADEE2-C12D-4CA7-80FD-C19926FE711D}"/>
              </a:ext>
            </a:extLst>
          </p:cNvPr>
          <p:cNvSpPr txBox="1"/>
          <p:nvPr/>
        </p:nvSpPr>
        <p:spPr>
          <a:xfrm>
            <a:off x="4069840" y="4628545"/>
            <a:ext cx="1361270" cy="369332"/>
          </a:xfrm>
          <a:prstGeom prst="rect">
            <a:avLst/>
          </a:prstGeom>
          <a:noFill/>
        </p:spPr>
        <p:txBody>
          <a:bodyPr wrap="none" rtlCol="0">
            <a:spAutoFit/>
          </a:bodyPr>
          <a:lstStyle/>
          <a:p>
            <a:r>
              <a:rPr lang="en-US" dirty="0">
                <a:solidFill>
                  <a:srgbClr val="800000"/>
                </a:solidFill>
              </a:rPr>
              <a:t>Passive verb</a:t>
            </a:r>
          </a:p>
        </p:txBody>
      </p:sp>
      <p:cxnSp>
        <p:nvCxnSpPr>
          <p:cNvPr id="18" name="Straight Connector 17">
            <a:extLst>
              <a:ext uri="{FF2B5EF4-FFF2-40B4-BE49-F238E27FC236}">
                <a16:creationId xmlns:a16="http://schemas.microsoft.com/office/drawing/2014/main" id="{7378D86A-5ECE-40A0-A5A0-BA667366B64B}"/>
              </a:ext>
            </a:extLst>
          </p:cNvPr>
          <p:cNvCxnSpPr>
            <a:cxnSpLocks/>
          </p:cNvCxnSpPr>
          <p:nvPr/>
        </p:nvCxnSpPr>
        <p:spPr>
          <a:xfrm>
            <a:off x="2942892" y="3836279"/>
            <a:ext cx="960415" cy="0"/>
          </a:xfrm>
          <a:prstGeom prst="line">
            <a:avLst/>
          </a:prstGeom>
          <a:ln w="76200">
            <a:solidFill>
              <a:srgbClr val="800000"/>
            </a:solidFill>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B9585911-95E2-424C-96FC-ACD500DE8BC1}"/>
              </a:ext>
            </a:extLst>
          </p:cNvPr>
          <p:cNvSpPr txBox="1"/>
          <p:nvPr/>
        </p:nvSpPr>
        <p:spPr>
          <a:xfrm>
            <a:off x="4090472" y="5374624"/>
            <a:ext cx="4909932" cy="923330"/>
          </a:xfrm>
          <a:prstGeom prst="rect">
            <a:avLst/>
          </a:prstGeom>
          <a:noFill/>
        </p:spPr>
        <p:txBody>
          <a:bodyPr wrap="square" rtlCol="0">
            <a:spAutoFit/>
          </a:bodyPr>
          <a:lstStyle/>
          <a:p>
            <a:r>
              <a:rPr lang="en-US" sz="5400" i="1" dirty="0"/>
              <a:t>The </a:t>
            </a:r>
            <a:r>
              <a:rPr lang="en-US" sz="5400" i="1" dirty="0">
                <a:solidFill>
                  <a:srgbClr val="00B0F0"/>
                </a:solidFill>
              </a:rPr>
              <a:t>jackets</a:t>
            </a:r>
            <a:r>
              <a:rPr lang="en-US" sz="5400" i="1" dirty="0"/>
              <a:t> </a:t>
            </a:r>
            <a:r>
              <a:rPr lang="en-US" sz="5400" i="1" dirty="0">
                <a:solidFill>
                  <a:schemeClr val="accent5"/>
                </a:solidFill>
              </a:rPr>
              <a:t>cover</a:t>
            </a:r>
          </a:p>
        </p:txBody>
      </p:sp>
      <p:sp>
        <p:nvSpPr>
          <p:cNvPr id="21" name="TextBox 20">
            <a:extLst>
              <a:ext uri="{FF2B5EF4-FFF2-40B4-BE49-F238E27FC236}">
                <a16:creationId xmlns:a16="http://schemas.microsoft.com/office/drawing/2014/main" id="{469C8F4A-47D2-4154-B783-BB85859925EB}"/>
              </a:ext>
            </a:extLst>
          </p:cNvPr>
          <p:cNvSpPr txBox="1"/>
          <p:nvPr/>
        </p:nvSpPr>
        <p:spPr>
          <a:xfrm>
            <a:off x="174352" y="4267992"/>
            <a:ext cx="710451" cy="369332"/>
          </a:xfrm>
          <a:prstGeom prst="rect">
            <a:avLst/>
          </a:prstGeom>
          <a:noFill/>
        </p:spPr>
        <p:txBody>
          <a:bodyPr wrap="none" rtlCol="0">
            <a:spAutoFit/>
          </a:bodyPr>
          <a:lstStyle/>
          <a:p>
            <a:r>
              <a:rPr lang="en-US" dirty="0">
                <a:solidFill>
                  <a:srgbClr val="00B0F0"/>
                </a:solidFill>
              </a:rPr>
              <a:t>Noun</a:t>
            </a:r>
          </a:p>
        </p:txBody>
      </p:sp>
      <p:sp>
        <p:nvSpPr>
          <p:cNvPr id="22" name="Arrow: Up 21">
            <a:extLst>
              <a:ext uri="{FF2B5EF4-FFF2-40B4-BE49-F238E27FC236}">
                <a16:creationId xmlns:a16="http://schemas.microsoft.com/office/drawing/2014/main" id="{F0F32918-A20A-47E8-876E-318481FD195C}"/>
              </a:ext>
            </a:extLst>
          </p:cNvPr>
          <p:cNvSpPr/>
          <p:nvPr/>
        </p:nvSpPr>
        <p:spPr>
          <a:xfrm rot="2603488">
            <a:off x="638742" y="3814791"/>
            <a:ext cx="274519" cy="540314"/>
          </a:xfrm>
          <a:prstGeom prst="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BFFFC4A-9F99-4921-9B3B-474C81C3A54D}"/>
              </a:ext>
            </a:extLst>
          </p:cNvPr>
          <p:cNvSpPr txBox="1"/>
          <p:nvPr/>
        </p:nvSpPr>
        <p:spPr>
          <a:xfrm>
            <a:off x="9445078" y="6099715"/>
            <a:ext cx="1527717" cy="369332"/>
          </a:xfrm>
          <a:prstGeom prst="rect">
            <a:avLst/>
          </a:prstGeom>
          <a:noFill/>
        </p:spPr>
        <p:txBody>
          <a:bodyPr wrap="square" rtlCol="0">
            <a:spAutoFit/>
          </a:bodyPr>
          <a:lstStyle/>
          <a:p>
            <a:r>
              <a:rPr lang="en-US" dirty="0">
                <a:solidFill>
                  <a:schemeClr val="accent5"/>
                </a:solidFill>
              </a:rPr>
              <a:t>Active verb</a:t>
            </a:r>
          </a:p>
        </p:txBody>
      </p:sp>
      <p:sp>
        <p:nvSpPr>
          <p:cNvPr id="24" name="Arrow: Up 23">
            <a:extLst>
              <a:ext uri="{FF2B5EF4-FFF2-40B4-BE49-F238E27FC236}">
                <a16:creationId xmlns:a16="http://schemas.microsoft.com/office/drawing/2014/main" id="{FF68000A-45E9-49E2-ACAE-E1BEC748F3E4}"/>
              </a:ext>
            </a:extLst>
          </p:cNvPr>
          <p:cNvSpPr/>
          <p:nvPr/>
        </p:nvSpPr>
        <p:spPr>
          <a:xfrm rot="18743056">
            <a:off x="9062225" y="5820936"/>
            <a:ext cx="324706" cy="570054"/>
          </a:xfrm>
          <a:prstGeom prst="up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02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80">
                                          <p:stCondLst>
                                            <p:cond delay="0"/>
                                          </p:stCondLst>
                                        </p:cTn>
                                        <p:tgtEl>
                                          <p:spTgt spid="20"/>
                                        </p:tgtEl>
                                      </p:cBhvr>
                                    </p:animEffect>
                                    <p:anim calcmode="lin" valueType="num">
                                      <p:cBhvr>
                                        <p:cTn id="3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0" dur="26">
                                          <p:stCondLst>
                                            <p:cond delay="650"/>
                                          </p:stCondLst>
                                        </p:cTn>
                                        <p:tgtEl>
                                          <p:spTgt spid="20"/>
                                        </p:tgtEl>
                                      </p:cBhvr>
                                      <p:to x="100000" y="60000"/>
                                    </p:animScale>
                                    <p:animScale>
                                      <p:cBhvr>
                                        <p:cTn id="41" dur="166" decel="50000">
                                          <p:stCondLst>
                                            <p:cond delay="676"/>
                                          </p:stCondLst>
                                        </p:cTn>
                                        <p:tgtEl>
                                          <p:spTgt spid="20"/>
                                        </p:tgtEl>
                                      </p:cBhvr>
                                      <p:to x="100000" y="100000"/>
                                    </p:animScale>
                                    <p:animScale>
                                      <p:cBhvr>
                                        <p:cTn id="42" dur="26">
                                          <p:stCondLst>
                                            <p:cond delay="1312"/>
                                          </p:stCondLst>
                                        </p:cTn>
                                        <p:tgtEl>
                                          <p:spTgt spid="20"/>
                                        </p:tgtEl>
                                      </p:cBhvr>
                                      <p:to x="100000" y="80000"/>
                                    </p:animScale>
                                    <p:animScale>
                                      <p:cBhvr>
                                        <p:cTn id="43" dur="166" decel="50000">
                                          <p:stCondLst>
                                            <p:cond delay="1338"/>
                                          </p:stCondLst>
                                        </p:cTn>
                                        <p:tgtEl>
                                          <p:spTgt spid="20"/>
                                        </p:tgtEl>
                                      </p:cBhvr>
                                      <p:to x="100000" y="100000"/>
                                    </p:animScale>
                                    <p:animScale>
                                      <p:cBhvr>
                                        <p:cTn id="44" dur="26">
                                          <p:stCondLst>
                                            <p:cond delay="1642"/>
                                          </p:stCondLst>
                                        </p:cTn>
                                        <p:tgtEl>
                                          <p:spTgt spid="20"/>
                                        </p:tgtEl>
                                      </p:cBhvr>
                                      <p:to x="100000" y="90000"/>
                                    </p:animScale>
                                    <p:animScale>
                                      <p:cBhvr>
                                        <p:cTn id="45" dur="166" decel="50000">
                                          <p:stCondLst>
                                            <p:cond delay="1668"/>
                                          </p:stCondLst>
                                        </p:cTn>
                                        <p:tgtEl>
                                          <p:spTgt spid="20"/>
                                        </p:tgtEl>
                                      </p:cBhvr>
                                      <p:to x="100000" y="100000"/>
                                    </p:animScale>
                                    <p:animScale>
                                      <p:cBhvr>
                                        <p:cTn id="46" dur="26">
                                          <p:stCondLst>
                                            <p:cond delay="1808"/>
                                          </p:stCondLst>
                                        </p:cTn>
                                        <p:tgtEl>
                                          <p:spTgt spid="20"/>
                                        </p:tgtEl>
                                      </p:cBhvr>
                                      <p:to x="100000" y="95000"/>
                                    </p:animScale>
                                    <p:animScale>
                                      <p:cBhvr>
                                        <p:cTn id="47" dur="166" decel="50000">
                                          <p:stCondLst>
                                            <p:cond delay="1834"/>
                                          </p:stCondLst>
                                        </p:cTn>
                                        <p:tgtEl>
                                          <p:spTgt spid="20"/>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80">
                                          <p:stCondLst>
                                            <p:cond delay="0"/>
                                          </p:stCondLst>
                                        </p:cTn>
                                        <p:tgtEl>
                                          <p:spTgt spid="24"/>
                                        </p:tgtEl>
                                      </p:cBhvr>
                                    </p:animEffect>
                                    <p:anim calcmode="lin" valueType="num">
                                      <p:cBhvr>
                                        <p:cTn id="5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6" dur="26">
                                          <p:stCondLst>
                                            <p:cond delay="650"/>
                                          </p:stCondLst>
                                        </p:cTn>
                                        <p:tgtEl>
                                          <p:spTgt spid="24"/>
                                        </p:tgtEl>
                                      </p:cBhvr>
                                      <p:to x="100000" y="60000"/>
                                    </p:animScale>
                                    <p:animScale>
                                      <p:cBhvr>
                                        <p:cTn id="57" dur="166" decel="50000">
                                          <p:stCondLst>
                                            <p:cond delay="676"/>
                                          </p:stCondLst>
                                        </p:cTn>
                                        <p:tgtEl>
                                          <p:spTgt spid="24"/>
                                        </p:tgtEl>
                                      </p:cBhvr>
                                      <p:to x="100000" y="100000"/>
                                    </p:animScale>
                                    <p:animScale>
                                      <p:cBhvr>
                                        <p:cTn id="58" dur="26">
                                          <p:stCondLst>
                                            <p:cond delay="1312"/>
                                          </p:stCondLst>
                                        </p:cTn>
                                        <p:tgtEl>
                                          <p:spTgt spid="24"/>
                                        </p:tgtEl>
                                      </p:cBhvr>
                                      <p:to x="100000" y="80000"/>
                                    </p:animScale>
                                    <p:animScale>
                                      <p:cBhvr>
                                        <p:cTn id="59" dur="166" decel="50000">
                                          <p:stCondLst>
                                            <p:cond delay="1338"/>
                                          </p:stCondLst>
                                        </p:cTn>
                                        <p:tgtEl>
                                          <p:spTgt spid="24"/>
                                        </p:tgtEl>
                                      </p:cBhvr>
                                      <p:to x="100000" y="100000"/>
                                    </p:animScale>
                                    <p:animScale>
                                      <p:cBhvr>
                                        <p:cTn id="60" dur="26">
                                          <p:stCondLst>
                                            <p:cond delay="1642"/>
                                          </p:stCondLst>
                                        </p:cTn>
                                        <p:tgtEl>
                                          <p:spTgt spid="24"/>
                                        </p:tgtEl>
                                      </p:cBhvr>
                                      <p:to x="100000" y="90000"/>
                                    </p:animScale>
                                    <p:animScale>
                                      <p:cBhvr>
                                        <p:cTn id="61" dur="166" decel="50000">
                                          <p:stCondLst>
                                            <p:cond delay="1668"/>
                                          </p:stCondLst>
                                        </p:cTn>
                                        <p:tgtEl>
                                          <p:spTgt spid="24"/>
                                        </p:tgtEl>
                                      </p:cBhvr>
                                      <p:to x="100000" y="100000"/>
                                    </p:animScale>
                                    <p:animScale>
                                      <p:cBhvr>
                                        <p:cTn id="62" dur="26">
                                          <p:stCondLst>
                                            <p:cond delay="1808"/>
                                          </p:stCondLst>
                                        </p:cTn>
                                        <p:tgtEl>
                                          <p:spTgt spid="24"/>
                                        </p:tgtEl>
                                      </p:cBhvr>
                                      <p:to x="100000" y="95000"/>
                                    </p:animScale>
                                    <p:animScale>
                                      <p:cBhvr>
                                        <p:cTn id="63" dur="166" decel="50000">
                                          <p:stCondLst>
                                            <p:cond delay="1834"/>
                                          </p:stCondLst>
                                        </p:cTn>
                                        <p:tgtEl>
                                          <p:spTgt spid="24"/>
                                        </p:tgtEl>
                                      </p:cBhvr>
                                      <p:to x="100000" y="100000"/>
                                    </p:animScale>
                                  </p:childTnLst>
                                </p:cTn>
                              </p:par>
                              <p:par>
                                <p:cTn id="64" presetID="26"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80">
                                          <p:stCondLst>
                                            <p:cond delay="0"/>
                                          </p:stCondLst>
                                        </p:cTn>
                                        <p:tgtEl>
                                          <p:spTgt spid="23"/>
                                        </p:tgtEl>
                                      </p:cBhvr>
                                    </p:animEffect>
                                    <p:anim calcmode="lin" valueType="num">
                                      <p:cBhvr>
                                        <p:cTn id="6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2" dur="26">
                                          <p:stCondLst>
                                            <p:cond delay="650"/>
                                          </p:stCondLst>
                                        </p:cTn>
                                        <p:tgtEl>
                                          <p:spTgt spid="23"/>
                                        </p:tgtEl>
                                      </p:cBhvr>
                                      <p:to x="100000" y="60000"/>
                                    </p:animScale>
                                    <p:animScale>
                                      <p:cBhvr>
                                        <p:cTn id="73" dur="166" decel="50000">
                                          <p:stCondLst>
                                            <p:cond delay="676"/>
                                          </p:stCondLst>
                                        </p:cTn>
                                        <p:tgtEl>
                                          <p:spTgt spid="23"/>
                                        </p:tgtEl>
                                      </p:cBhvr>
                                      <p:to x="100000" y="100000"/>
                                    </p:animScale>
                                    <p:animScale>
                                      <p:cBhvr>
                                        <p:cTn id="74" dur="26">
                                          <p:stCondLst>
                                            <p:cond delay="1312"/>
                                          </p:stCondLst>
                                        </p:cTn>
                                        <p:tgtEl>
                                          <p:spTgt spid="23"/>
                                        </p:tgtEl>
                                      </p:cBhvr>
                                      <p:to x="100000" y="80000"/>
                                    </p:animScale>
                                    <p:animScale>
                                      <p:cBhvr>
                                        <p:cTn id="75" dur="166" decel="50000">
                                          <p:stCondLst>
                                            <p:cond delay="1338"/>
                                          </p:stCondLst>
                                        </p:cTn>
                                        <p:tgtEl>
                                          <p:spTgt spid="23"/>
                                        </p:tgtEl>
                                      </p:cBhvr>
                                      <p:to x="100000" y="100000"/>
                                    </p:animScale>
                                    <p:animScale>
                                      <p:cBhvr>
                                        <p:cTn id="76" dur="26">
                                          <p:stCondLst>
                                            <p:cond delay="1642"/>
                                          </p:stCondLst>
                                        </p:cTn>
                                        <p:tgtEl>
                                          <p:spTgt spid="23"/>
                                        </p:tgtEl>
                                      </p:cBhvr>
                                      <p:to x="100000" y="90000"/>
                                    </p:animScale>
                                    <p:animScale>
                                      <p:cBhvr>
                                        <p:cTn id="77" dur="166" decel="50000">
                                          <p:stCondLst>
                                            <p:cond delay="1668"/>
                                          </p:stCondLst>
                                        </p:cTn>
                                        <p:tgtEl>
                                          <p:spTgt spid="23"/>
                                        </p:tgtEl>
                                      </p:cBhvr>
                                      <p:to x="100000" y="100000"/>
                                    </p:animScale>
                                    <p:animScale>
                                      <p:cBhvr>
                                        <p:cTn id="78" dur="26">
                                          <p:stCondLst>
                                            <p:cond delay="1808"/>
                                          </p:stCondLst>
                                        </p:cTn>
                                        <p:tgtEl>
                                          <p:spTgt spid="23"/>
                                        </p:tgtEl>
                                      </p:cBhvr>
                                      <p:to x="100000" y="95000"/>
                                    </p:animScale>
                                    <p:animScale>
                                      <p:cBhvr>
                                        <p:cTn id="79"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animBg="1"/>
      <p:bldP spid="15" grpId="0"/>
      <p:bldP spid="20" grpId="0"/>
      <p:bldP spid="21" grpId="0"/>
      <p:bldP spid="22" grpId="0" animBg="1"/>
      <p:bldP spid="23" grpId="0"/>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a:bodyPr>
          <a:lstStyle/>
          <a:p>
            <a:r>
              <a:rPr lang="en-US" b="1" dirty="0">
                <a:latin typeface="Adobe Garamond Pro" panose="02020502050506090403" pitchFamily="18" charset="0"/>
              </a:rPr>
              <a:t>2. Describe a Sensory Detail</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TextBox 5">
            <a:extLst>
              <a:ext uri="{FF2B5EF4-FFF2-40B4-BE49-F238E27FC236}">
                <a16:creationId xmlns:a16="http://schemas.microsoft.com/office/drawing/2014/main" id="{F3D56ABC-38BB-4218-BEE1-12CBE949468B}"/>
              </a:ext>
            </a:extLst>
          </p:cNvPr>
          <p:cNvSpPr txBox="1"/>
          <p:nvPr/>
        </p:nvSpPr>
        <p:spPr>
          <a:xfrm>
            <a:off x="838200" y="2295774"/>
            <a:ext cx="10515599" cy="4247317"/>
          </a:xfrm>
          <a:prstGeom prst="rect">
            <a:avLst/>
          </a:prstGeom>
          <a:noFill/>
        </p:spPr>
        <p:txBody>
          <a:bodyPr wrap="square" rtlCol="0">
            <a:spAutoFit/>
          </a:bodyPr>
          <a:lstStyle/>
          <a:p>
            <a:r>
              <a:rPr lang="en-US" sz="5400" i="1" dirty="0"/>
              <a:t>Bright pink, green, and blue paper jackets cover all the books on her shelf, hiding the titles on the spines. To know what she already has, I’ll have to open every one.</a:t>
            </a:r>
          </a:p>
        </p:txBody>
      </p:sp>
      <p:sp>
        <p:nvSpPr>
          <p:cNvPr id="12" name="TextBox 11">
            <a:extLst>
              <a:ext uri="{FF2B5EF4-FFF2-40B4-BE49-F238E27FC236}">
                <a16:creationId xmlns:a16="http://schemas.microsoft.com/office/drawing/2014/main" id="{80B46F3C-E433-4BD0-9963-78A1ACC04D22}"/>
              </a:ext>
            </a:extLst>
          </p:cNvPr>
          <p:cNvSpPr txBox="1"/>
          <p:nvPr/>
        </p:nvSpPr>
        <p:spPr>
          <a:xfrm>
            <a:off x="838200" y="2295773"/>
            <a:ext cx="10515599" cy="2585323"/>
          </a:xfrm>
          <a:prstGeom prst="rect">
            <a:avLst/>
          </a:prstGeom>
          <a:noFill/>
        </p:spPr>
        <p:txBody>
          <a:bodyPr wrap="square" rtlCol="0">
            <a:spAutoFit/>
          </a:bodyPr>
          <a:lstStyle/>
          <a:p>
            <a:r>
              <a:rPr lang="en-US" sz="5400" i="1" dirty="0"/>
              <a:t>Bright</a:t>
            </a:r>
            <a:r>
              <a:rPr lang="en-US" sz="5400" i="1" dirty="0">
                <a:solidFill>
                  <a:schemeClr val="accent4">
                    <a:lumMod val="60000"/>
                    <a:lumOff val="40000"/>
                  </a:schemeClr>
                </a:solidFill>
              </a:rPr>
              <a:t> pink</a:t>
            </a:r>
            <a:r>
              <a:rPr lang="en-US" sz="5400" i="1" dirty="0"/>
              <a:t>, </a:t>
            </a:r>
            <a:r>
              <a:rPr lang="en-US" sz="5400" i="1" dirty="0">
                <a:solidFill>
                  <a:schemeClr val="accent4">
                    <a:lumMod val="60000"/>
                    <a:lumOff val="40000"/>
                  </a:schemeClr>
                </a:solidFill>
              </a:rPr>
              <a:t>green</a:t>
            </a:r>
            <a:r>
              <a:rPr lang="en-US" sz="5400" i="1" dirty="0"/>
              <a:t>, and </a:t>
            </a:r>
            <a:r>
              <a:rPr lang="en-US" sz="5400" i="1" dirty="0">
                <a:solidFill>
                  <a:schemeClr val="accent4">
                    <a:lumMod val="60000"/>
                    <a:lumOff val="40000"/>
                  </a:schemeClr>
                </a:solidFill>
              </a:rPr>
              <a:t>blue</a:t>
            </a:r>
            <a:r>
              <a:rPr lang="en-US" sz="5400" i="1" dirty="0"/>
              <a:t> </a:t>
            </a:r>
            <a:r>
              <a:rPr lang="en-US" sz="5400" i="1" dirty="0">
                <a:solidFill>
                  <a:schemeClr val="accent4">
                    <a:lumMod val="60000"/>
                    <a:lumOff val="40000"/>
                  </a:schemeClr>
                </a:solidFill>
              </a:rPr>
              <a:t>paper</a:t>
            </a:r>
            <a:r>
              <a:rPr lang="en-US" sz="5400" i="1" dirty="0"/>
              <a:t> </a:t>
            </a:r>
            <a:r>
              <a:rPr lang="en-US" sz="5400" i="1" dirty="0">
                <a:solidFill>
                  <a:srgbClr val="00B0F0"/>
                </a:solidFill>
              </a:rPr>
              <a:t>jackets </a:t>
            </a:r>
            <a:r>
              <a:rPr lang="en-US" sz="5400" i="1" dirty="0">
                <a:solidFill>
                  <a:schemeClr val="accent5"/>
                </a:solidFill>
              </a:rPr>
              <a:t>cover</a:t>
            </a:r>
            <a:r>
              <a:rPr lang="en-US" sz="5400" i="1" dirty="0"/>
              <a:t> all the </a:t>
            </a:r>
            <a:r>
              <a:rPr lang="en-US" sz="5400" i="1" dirty="0">
                <a:solidFill>
                  <a:srgbClr val="00B0F0"/>
                </a:solidFill>
              </a:rPr>
              <a:t>books</a:t>
            </a:r>
            <a:r>
              <a:rPr lang="en-US" sz="5400" i="1" dirty="0"/>
              <a:t> on her </a:t>
            </a:r>
            <a:r>
              <a:rPr lang="en-US" sz="5400" i="1" dirty="0">
                <a:solidFill>
                  <a:srgbClr val="00B0F0"/>
                </a:solidFill>
              </a:rPr>
              <a:t>shelf</a:t>
            </a:r>
            <a:r>
              <a:rPr lang="en-US" sz="5400" i="1" dirty="0"/>
              <a:t>, </a:t>
            </a:r>
            <a:r>
              <a:rPr lang="en-US" sz="5400" i="1" dirty="0">
                <a:solidFill>
                  <a:schemeClr val="accent5"/>
                </a:solidFill>
              </a:rPr>
              <a:t>hiding</a:t>
            </a:r>
            <a:r>
              <a:rPr lang="en-US" sz="5400" i="1" dirty="0"/>
              <a:t> the titles on the spines. </a:t>
            </a:r>
          </a:p>
        </p:txBody>
      </p:sp>
    </p:spTree>
    <p:extLst>
      <p:ext uri="{BB962C8B-B14F-4D97-AF65-F5344CB8AC3E}">
        <p14:creationId xmlns:p14="http://schemas.microsoft.com/office/powerpoint/2010/main" val="257663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fontScale="90000"/>
          </a:bodyPr>
          <a:lstStyle/>
          <a:p>
            <a:r>
              <a:rPr lang="en-US" b="1" dirty="0">
                <a:latin typeface="Adobe Garamond Pro" panose="02020502050506090403" pitchFamily="18" charset="0"/>
              </a:rPr>
              <a:t>3. Describe Two More Sensory Details</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TextBox 5">
            <a:extLst>
              <a:ext uri="{FF2B5EF4-FFF2-40B4-BE49-F238E27FC236}">
                <a16:creationId xmlns:a16="http://schemas.microsoft.com/office/drawing/2014/main" id="{F3D56ABC-38BB-4218-BEE1-12CBE949468B}"/>
              </a:ext>
            </a:extLst>
          </p:cNvPr>
          <p:cNvSpPr txBox="1"/>
          <p:nvPr/>
        </p:nvSpPr>
        <p:spPr>
          <a:xfrm>
            <a:off x="838201" y="2168132"/>
            <a:ext cx="10515599" cy="2800767"/>
          </a:xfrm>
          <a:prstGeom prst="rect">
            <a:avLst/>
          </a:prstGeom>
          <a:noFill/>
        </p:spPr>
        <p:txBody>
          <a:bodyPr wrap="square" rtlCol="0">
            <a:spAutoFit/>
          </a:bodyPr>
          <a:lstStyle/>
          <a:p>
            <a:pPr lvl="0">
              <a:buClr>
                <a:schemeClr val="accent1">
                  <a:lumMod val="60000"/>
                  <a:lumOff val="40000"/>
                </a:schemeClr>
              </a:buClr>
            </a:pPr>
            <a:r>
              <a:rPr lang="en-US" sz="4400" dirty="0"/>
              <a:t>Choose two more different sensory details to describe how Sam interacts with the room.  Again we need at least one </a:t>
            </a:r>
            <a:r>
              <a:rPr lang="en-US" sz="4400" dirty="0">
                <a:solidFill>
                  <a:schemeClr val="accent5"/>
                </a:solidFill>
              </a:rPr>
              <a:t>active verb</a:t>
            </a:r>
            <a:r>
              <a:rPr lang="en-US" sz="4400" dirty="0"/>
              <a:t> and at least one </a:t>
            </a:r>
            <a:r>
              <a:rPr lang="en-US" sz="4400" dirty="0">
                <a:solidFill>
                  <a:schemeClr val="accent4">
                    <a:lumMod val="60000"/>
                    <a:lumOff val="40000"/>
                  </a:schemeClr>
                </a:solidFill>
              </a:rPr>
              <a:t>adjective </a:t>
            </a:r>
            <a:r>
              <a:rPr lang="en-US" sz="4400" dirty="0"/>
              <a:t>per sentence.</a:t>
            </a:r>
          </a:p>
        </p:txBody>
      </p:sp>
    </p:spTree>
    <p:extLst>
      <p:ext uri="{BB962C8B-B14F-4D97-AF65-F5344CB8AC3E}">
        <p14:creationId xmlns:p14="http://schemas.microsoft.com/office/powerpoint/2010/main" val="148411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88394-BA06-424A-9BF9-BFB85C238ED6}"/>
              </a:ext>
            </a:extLst>
          </p:cNvPr>
          <p:cNvPicPr>
            <a:picLocks noChangeAspect="1"/>
          </p:cNvPicPr>
          <p:nvPr/>
        </p:nvPicPr>
        <p:blipFill rotWithShape="1">
          <a:blip r:embed="rId3"/>
          <a:srcRect t="15604"/>
          <a:stretch/>
        </p:blipFill>
        <p:spPr>
          <a:xfrm>
            <a:off x="0" y="0"/>
            <a:ext cx="12192000" cy="6858000"/>
          </a:xfrm>
          <a:prstGeom prst="rect">
            <a:avLst/>
          </a:prstGeom>
        </p:spPr>
      </p:pic>
    </p:spTree>
    <p:extLst>
      <p:ext uri="{BB962C8B-B14F-4D97-AF65-F5344CB8AC3E}">
        <p14:creationId xmlns:p14="http://schemas.microsoft.com/office/powerpoint/2010/main" val="1844632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Engaging Settings</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5" name="TextBox 4">
            <a:extLst>
              <a:ext uri="{FF2B5EF4-FFF2-40B4-BE49-F238E27FC236}">
                <a16:creationId xmlns:a16="http://schemas.microsoft.com/office/drawing/2014/main" id="{38EB92A6-6188-45C1-9C57-4D2FAEF4B437}"/>
              </a:ext>
            </a:extLst>
          </p:cNvPr>
          <p:cNvSpPr txBox="1"/>
          <p:nvPr/>
        </p:nvSpPr>
        <p:spPr>
          <a:xfrm>
            <a:off x="838200" y="2041166"/>
            <a:ext cx="10301805" cy="1509196"/>
          </a:xfrm>
          <a:prstGeom prst="rect">
            <a:avLst/>
          </a:prstGeom>
          <a:noFill/>
        </p:spPr>
        <p:txBody>
          <a:bodyPr wrap="square" rtlCol="0">
            <a:spAutoFit/>
          </a:bodyPr>
          <a:lstStyle/>
          <a:p>
            <a:pPr lvl="0">
              <a:lnSpc>
                <a:spcPct val="107000"/>
              </a:lnSpc>
              <a:spcAft>
                <a:spcPts val="800"/>
              </a:spcAft>
            </a:pPr>
            <a:r>
              <a:rPr lang="en-US" sz="4400" dirty="0">
                <a:solidFill>
                  <a:prstClr val="white"/>
                </a:solidFill>
                <a:ea typeface="Calibri" panose="020F0502020204030204" pitchFamily="34" charset="0"/>
              </a:rPr>
              <a:t>Narrative writing relies only on </a:t>
            </a:r>
            <a:r>
              <a:rPr lang="en-US" sz="4400" b="1" dirty="0">
                <a:solidFill>
                  <a:prstClr val="white"/>
                </a:solidFill>
                <a:ea typeface="Calibri" panose="020F0502020204030204" pitchFamily="34" charset="0"/>
              </a:rPr>
              <a:t>description to </a:t>
            </a:r>
            <a:r>
              <a:rPr lang="en-US" sz="4400" dirty="0">
                <a:solidFill>
                  <a:prstClr val="white"/>
                </a:solidFill>
                <a:ea typeface="Calibri" panose="020F0502020204030204" pitchFamily="34" charset="0"/>
              </a:rPr>
              <a:t>create vivid, engaging settings.</a:t>
            </a:r>
            <a:endParaRPr lang="en-US" sz="4400" dirty="0">
              <a:solidFill>
                <a:prstClr val="white"/>
              </a:solidFill>
              <a:ea typeface="Calibri" panose="020F0502020204030204" pitchFamily="34" charset="0"/>
              <a:cs typeface="Times New Roman" panose="02020603050405020304" pitchFamily="18" charset="0"/>
            </a:endParaRPr>
          </a:p>
        </p:txBody>
      </p:sp>
      <p:pic>
        <p:nvPicPr>
          <p:cNvPr id="6" name="Picture 5" descr="A castle with a clock tower&#10;&#10;Description automatically generated">
            <a:extLst>
              <a:ext uri="{FF2B5EF4-FFF2-40B4-BE49-F238E27FC236}">
                <a16:creationId xmlns:a16="http://schemas.microsoft.com/office/drawing/2014/main" id="{465BBE85-91D2-4066-A3A7-924E981FB664}"/>
              </a:ext>
            </a:extLst>
          </p:cNvPr>
          <p:cNvPicPr>
            <a:picLocks noChangeAspect="1"/>
          </p:cNvPicPr>
          <p:nvPr/>
        </p:nvPicPr>
        <p:blipFill rotWithShape="1">
          <a:blip r:embed="rId3"/>
          <a:srcRect b="29694"/>
          <a:stretch/>
        </p:blipFill>
        <p:spPr>
          <a:xfrm>
            <a:off x="8950230" y="3817581"/>
            <a:ext cx="2276708" cy="2400980"/>
          </a:xfrm>
          <a:prstGeom prst="rect">
            <a:avLst/>
          </a:prstGeom>
        </p:spPr>
      </p:pic>
      <p:pic>
        <p:nvPicPr>
          <p:cNvPr id="7" name="Picture 6">
            <a:extLst>
              <a:ext uri="{FF2B5EF4-FFF2-40B4-BE49-F238E27FC236}">
                <a16:creationId xmlns:a16="http://schemas.microsoft.com/office/drawing/2014/main" id="{C8D58126-25CD-4A31-A936-EA77C7622336}"/>
              </a:ext>
            </a:extLst>
          </p:cNvPr>
          <p:cNvPicPr>
            <a:picLocks noChangeAspect="1"/>
          </p:cNvPicPr>
          <p:nvPr/>
        </p:nvPicPr>
        <p:blipFill rotWithShape="1">
          <a:blip r:embed="rId4"/>
          <a:srcRect l="24228" t="1039" b="-1039"/>
          <a:stretch/>
        </p:blipFill>
        <p:spPr>
          <a:xfrm>
            <a:off x="4761166" y="3817581"/>
            <a:ext cx="2771554" cy="2441746"/>
          </a:xfrm>
          <a:prstGeom prst="rect">
            <a:avLst/>
          </a:prstGeom>
        </p:spPr>
      </p:pic>
      <p:pic>
        <p:nvPicPr>
          <p:cNvPr id="8" name="Picture 7">
            <a:extLst>
              <a:ext uri="{FF2B5EF4-FFF2-40B4-BE49-F238E27FC236}">
                <a16:creationId xmlns:a16="http://schemas.microsoft.com/office/drawing/2014/main" id="{98F19FD9-DA57-4B96-BFEE-0372C51B7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66" y="3701693"/>
            <a:ext cx="2592389" cy="2718888"/>
          </a:xfrm>
          <a:prstGeom prst="rect">
            <a:avLst/>
          </a:prstGeom>
        </p:spPr>
      </p:pic>
    </p:spTree>
    <p:extLst>
      <p:ext uri="{BB962C8B-B14F-4D97-AF65-F5344CB8AC3E}">
        <p14:creationId xmlns:p14="http://schemas.microsoft.com/office/powerpoint/2010/main" val="191788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fontScale="90000"/>
          </a:bodyPr>
          <a:lstStyle/>
          <a:p>
            <a:r>
              <a:rPr lang="en-US" b="1" dirty="0">
                <a:latin typeface="Adobe Garamond Pro" panose="02020502050506090403" pitchFamily="18" charset="0"/>
              </a:rPr>
              <a:t>3. Describe Two More Sensory Details</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TextBox 5">
            <a:extLst>
              <a:ext uri="{FF2B5EF4-FFF2-40B4-BE49-F238E27FC236}">
                <a16:creationId xmlns:a16="http://schemas.microsoft.com/office/drawing/2014/main" id="{F3D56ABC-38BB-4218-BEE1-12CBE949468B}"/>
              </a:ext>
            </a:extLst>
          </p:cNvPr>
          <p:cNvSpPr txBox="1"/>
          <p:nvPr/>
        </p:nvSpPr>
        <p:spPr>
          <a:xfrm>
            <a:off x="838200" y="2168132"/>
            <a:ext cx="10515599" cy="1446550"/>
          </a:xfrm>
          <a:prstGeom prst="rect">
            <a:avLst/>
          </a:prstGeom>
          <a:noFill/>
        </p:spPr>
        <p:txBody>
          <a:bodyPr wrap="square" rtlCol="0">
            <a:spAutoFit/>
          </a:bodyPr>
          <a:lstStyle/>
          <a:p>
            <a:pPr marL="571500" lvl="0" indent="-571500">
              <a:buClr>
                <a:schemeClr val="accent1">
                  <a:lumMod val="60000"/>
                  <a:lumOff val="40000"/>
                </a:schemeClr>
              </a:buClr>
              <a:buFont typeface="Wingdings" panose="05000000000000000000" pitchFamily="2" charset="2"/>
              <a:buChar char="Ø"/>
            </a:pPr>
            <a:r>
              <a:rPr lang="en-US" sz="4400" dirty="0">
                <a:solidFill>
                  <a:schemeClr val="accent5"/>
                </a:solidFill>
              </a:rPr>
              <a:t>Action: </a:t>
            </a:r>
            <a:r>
              <a:rPr lang="en-US" sz="4400" dirty="0"/>
              <a:t>Sam will interact with the cosmetics and the computer. </a:t>
            </a:r>
          </a:p>
        </p:txBody>
      </p:sp>
      <p:sp>
        <p:nvSpPr>
          <p:cNvPr id="5" name="TextBox 4">
            <a:extLst>
              <a:ext uri="{FF2B5EF4-FFF2-40B4-BE49-F238E27FC236}">
                <a16:creationId xmlns:a16="http://schemas.microsoft.com/office/drawing/2014/main" id="{B70E57AA-EACA-4CF5-BB93-19D5CDA03F4C}"/>
              </a:ext>
            </a:extLst>
          </p:cNvPr>
          <p:cNvSpPr txBox="1"/>
          <p:nvPr/>
        </p:nvSpPr>
        <p:spPr>
          <a:xfrm>
            <a:off x="838200" y="3781032"/>
            <a:ext cx="10515599" cy="2123658"/>
          </a:xfrm>
          <a:prstGeom prst="rect">
            <a:avLst/>
          </a:prstGeom>
          <a:noFill/>
        </p:spPr>
        <p:txBody>
          <a:bodyPr wrap="square" rtlCol="0">
            <a:spAutoFit/>
          </a:bodyPr>
          <a:lstStyle/>
          <a:p>
            <a:pPr marL="571500" lvl="0" indent="-571500">
              <a:buClr>
                <a:schemeClr val="accent1">
                  <a:lumMod val="60000"/>
                  <a:lumOff val="40000"/>
                </a:schemeClr>
              </a:buClr>
              <a:buFont typeface="Wingdings" panose="05000000000000000000" pitchFamily="2" charset="2"/>
              <a:buChar char="Ø"/>
            </a:pPr>
            <a:r>
              <a:rPr lang="en-US" sz="4400" dirty="0">
                <a:solidFill>
                  <a:schemeClr val="accent4">
                    <a:lumMod val="60000"/>
                    <a:lumOff val="40000"/>
                  </a:schemeClr>
                </a:solidFill>
              </a:rPr>
              <a:t>Adjective</a:t>
            </a:r>
            <a:r>
              <a:rPr lang="en-US" sz="4400" dirty="0">
                <a:solidFill>
                  <a:schemeClr val="accent5"/>
                </a:solidFill>
              </a:rPr>
              <a:t> </a:t>
            </a:r>
            <a:r>
              <a:rPr lang="en-US" sz="4400" dirty="0"/>
              <a:t>and</a:t>
            </a:r>
            <a:r>
              <a:rPr lang="en-US" sz="4400" dirty="0">
                <a:solidFill>
                  <a:schemeClr val="accent5"/>
                </a:solidFill>
              </a:rPr>
              <a:t> </a:t>
            </a:r>
            <a:r>
              <a:rPr lang="en-US" sz="4400" dirty="0">
                <a:solidFill>
                  <a:srgbClr val="00B0F0"/>
                </a:solidFill>
              </a:rPr>
              <a:t>sensory detail: </a:t>
            </a:r>
            <a:r>
              <a:rPr lang="en-US" sz="4400" dirty="0"/>
              <a:t>Sam can smell the </a:t>
            </a:r>
            <a:r>
              <a:rPr lang="en-US" sz="4400" dirty="0">
                <a:solidFill>
                  <a:schemeClr val="accent4">
                    <a:lumMod val="60000"/>
                    <a:lumOff val="40000"/>
                  </a:schemeClr>
                </a:solidFill>
              </a:rPr>
              <a:t>floral</a:t>
            </a:r>
            <a:r>
              <a:rPr lang="en-US" sz="4400" dirty="0"/>
              <a:t> </a:t>
            </a:r>
            <a:r>
              <a:rPr lang="en-US" sz="4400" dirty="0">
                <a:solidFill>
                  <a:srgbClr val="00B0F0"/>
                </a:solidFill>
              </a:rPr>
              <a:t>perfume</a:t>
            </a:r>
            <a:r>
              <a:rPr lang="en-US" sz="4400" dirty="0"/>
              <a:t> and hear the </a:t>
            </a:r>
            <a:r>
              <a:rPr lang="en-US" sz="4400" dirty="0">
                <a:solidFill>
                  <a:schemeClr val="accent4">
                    <a:lumMod val="60000"/>
                    <a:lumOff val="40000"/>
                  </a:schemeClr>
                </a:solidFill>
              </a:rPr>
              <a:t>old</a:t>
            </a:r>
            <a:r>
              <a:rPr lang="en-US" sz="4400" dirty="0"/>
              <a:t> </a:t>
            </a:r>
            <a:r>
              <a:rPr lang="en-US" sz="4400" dirty="0">
                <a:solidFill>
                  <a:srgbClr val="00B0F0"/>
                </a:solidFill>
              </a:rPr>
              <a:t>computer</a:t>
            </a:r>
            <a:r>
              <a:rPr lang="en-US" sz="4400" dirty="0"/>
              <a:t>.</a:t>
            </a:r>
          </a:p>
        </p:txBody>
      </p:sp>
    </p:spTree>
    <p:extLst>
      <p:ext uri="{BB962C8B-B14F-4D97-AF65-F5344CB8AC3E}">
        <p14:creationId xmlns:p14="http://schemas.microsoft.com/office/powerpoint/2010/main" val="35516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fontScale="90000"/>
          </a:bodyPr>
          <a:lstStyle/>
          <a:p>
            <a:r>
              <a:rPr lang="en-US" b="1" dirty="0">
                <a:latin typeface="Adobe Garamond Pro" panose="02020502050506090403" pitchFamily="18" charset="0"/>
              </a:rPr>
              <a:t>3. Describe Two More Sensory Details</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TextBox 5">
            <a:extLst>
              <a:ext uri="{FF2B5EF4-FFF2-40B4-BE49-F238E27FC236}">
                <a16:creationId xmlns:a16="http://schemas.microsoft.com/office/drawing/2014/main" id="{F3D56ABC-38BB-4218-BEE1-12CBE949468B}"/>
              </a:ext>
            </a:extLst>
          </p:cNvPr>
          <p:cNvSpPr txBox="1"/>
          <p:nvPr/>
        </p:nvSpPr>
        <p:spPr>
          <a:xfrm>
            <a:off x="838200" y="2454798"/>
            <a:ext cx="10515599" cy="3416320"/>
          </a:xfrm>
          <a:prstGeom prst="rect">
            <a:avLst/>
          </a:prstGeom>
          <a:noFill/>
        </p:spPr>
        <p:txBody>
          <a:bodyPr wrap="square" rtlCol="0">
            <a:spAutoFit/>
          </a:bodyPr>
          <a:lstStyle/>
          <a:p>
            <a:r>
              <a:rPr lang="en-US" sz="5400" i="1" dirty="0"/>
              <a:t>I cross the room to check her perfume supply, but I sneeze at the heavy floral smell in the air before I even pick up the full glass bottle. </a:t>
            </a:r>
          </a:p>
        </p:txBody>
      </p:sp>
      <p:sp>
        <p:nvSpPr>
          <p:cNvPr id="7" name="TextBox 6">
            <a:extLst>
              <a:ext uri="{FF2B5EF4-FFF2-40B4-BE49-F238E27FC236}">
                <a16:creationId xmlns:a16="http://schemas.microsoft.com/office/drawing/2014/main" id="{D2992253-7573-4F1E-AE67-7E5FA742EC70}"/>
              </a:ext>
            </a:extLst>
          </p:cNvPr>
          <p:cNvSpPr txBox="1"/>
          <p:nvPr/>
        </p:nvSpPr>
        <p:spPr>
          <a:xfrm>
            <a:off x="838200" y="2454798"/>
            <a:ext cx="10515599" cy="3416320"/>
          </a:xfrm>
          <a:prstGeom prst="rect">
            <a:avLst/>
          </a:prstGeom>
          <a:noFill/>
        </p:spPr>
        <p:txBody>
          <a:bodyPr wrap="square" rtlCol="0">
            <a:spAutoFit/>
          </a:bodyPr>
          <a:lstStyle/>
          <a:p>
            <a:r>
              <a:rPr lang="en-US" sz="5400" i="1" dirty="0"/>
              <a:t>I</a:t>
            </a:r>
            <a:r>
              <a:rPr lang="en-US" sz="5400" i="1" dirty="0">
                <a:solidFill>
                  <a:schemeClr val="accent5"/>
                </a:solidFill>
              </a:rPr>
              <a:t> cross </a:t>
            </a:r>
            <a:r>
              <a:rPr lang="en-US" sz="5400" i="1" dirty="0"/>
              <a:t>the room to </a:t>
            </a:r>
            <a:r>
              <a:rPr lang="en-US" sz="5400" i="1" dirty="0">
                <a:solidFill>
                  <a:schemeClr val="accent5"/>
                </a:solidFill>
              </a:rPr>
              <a:t>check</a:t>
            </a:r>
            <a:r>
              <a:rPr lang="en-US" sz="5400" i="1" dirty="0"/>
              <a:t> her </a:t>
            </a:r>
            <a:r>
              <a:rPr lang="en-US" sz="5400" i="1" dirty="0">
                <a:solidFill>
                  <a:schemeClr val="accent4">
                    <a:lumMod val="60000"/>
                    <a:lumOff val="40000"/>
                  </a:schemeClr>
                </a:solidFill>
              </a:rPr>
              <a:t>perfume</a:t>
            </a:r>
            <a:r>
              <a:rPr lang="en-US" sz="5400" i="1" dirty="0"/>
              <a:t> </a:t>
            </a:r>
            <a:r>
              <a:rPr lang="en-US" sz="5400" i="1" dirty="0">
                <a:solidFill>
                  <a:srgbClr val="00B0F0"/>
                </a:solidFill>
              </a:rPr>
              <a:t>supply</a:t>
            </a:r>
            <a:r>
              <a:rPr lang="en-US" sz="5400" i="1" dirty="0"/>
              <a:t>, but I </a:t>
            </a:r>
            <a:r>
              <a:rPr lang="en-US" sz="5400" i="1" dirty="0">
                <a:solidFill>
                  <a:schemeClr val="accent5"/>
                </a:solidFill>
              </a:rPr>
              <a:t>sneeze</a:t>
            </a:r>
            <a:r>
              <a:rPr lang="en-US" sz="5400" i="1" dirty="0"/>
              <a:t> at the heavy </a:t>
            </a:r>
            <a:r>
              <a:rPr lang="en-US" sz="5400" i="1" dirty="0">
                <a:solidFill>
                  <a:schemeClr val="accent4">
                    <a:lumMod val="60000"/>
                    <a:lumOff val="40000"/>
                  </a:schemeClr>
                </a:solidFill>
              </a:rPr>
              <a:t>floral</a:t>
            </a:r>
            <a:r>
              <a:rPr lang="en-US" sz="5400" i="1" dirty="0"/>
              <a:t> </a:t>
            </a:r>
            <a:r>
              <a:rPr lang="en-US" sz="5400" i="1" dirty="0">
                <a:solidFill>
                  <a:srgbClr val="00B0F0"/>
                </a:solidFill>
              </a:rPr>
              <a:t>smell</a:t>
            </a:r>
            <a:r>
              <a:rPr lang="en-US" sz="5400" i="1" dirty="0"/>
              <a:t> in the air before I even pick up the </a:t>
            </a:r>
            <a:r>
              <a:rPr lang="en-US" sz="5400" i="1" dirty="0">
                <a:solidFill>
                  <a:schemeClr val="accent4">
                    <a:lumMod val="60000"/>
                    <a:lumOff val="40000"/>
                  </a:schemeClr>
                </a:solidFill>
              </a:rPr>
              <a:t>full</a:t>
            </a:r>
            <a:r>
              <a:rPr lang="en-US" sz="5400" i="1" dirty="0"/>
              <a:t> </a:t>
            </a:r>
            <a:r>
              <a:rPr lang="en-US" sz="5400" i="1" dirty="0">
                <a:solidFill>
                  <a:schemeClr val="accent4">
                    <a:lumMod val="60000"/>
                    <a:lumOff val="40000"/>
                  </a:schemeClr>
                </a:solidFill>
              </a:rPr>
              <a:t>glass</a:t>
            </a:r>
            <a:r>
              <a:rPr lang="en-US" sz="5400" i="1" dirty="0"/>
              <a:t> </a:t>
            </a:r>
            <a:r>
              <a:rPr lang="en-US" sz="5400" i="1" dirty="0">
                <a:solidFill>
                  <a:srgbClr val="00B0F0"/>
                </a:solidFill>
              </a:rPr>
              <a:t>bottle</a:t>
            </a:r>
            <a:r>
              <a:rPr lang="en-US" sz="5400" i="1" dirty="0"/>
              <a:t>. </a:t>
            </a:r>
          </a:p>
        </p:txBody>
      </p:sp>
    </p:spTree>
    <p:extLst>
      <p:ext uri="{BB962C8B-B14F-4D97-AF65-F5344CB8AC3E}">
        <p14:creationId xmlns:p14="http://schemas.microsoft.com/office/powerpoint/2010/main" val="231004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fontScale="90000"/>
          </a:bodyPr>
          <a:lstStyle/>
          <a:p>
            <a:r>
              <a:rPr lang="en-US" b="1" dirty="0">
                <a:latin typeface="Adobe Garamond Pro" panose="02020502050506090403" pitchFamily="18" charset="0"/>
              </a:rPr>
              <a:t>3. Describe Two More Sensory Details</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TextBox 5">
            <a:extLst>
              <a:ext uri="{FF2B5EF4-FFF2-40B4-BE49-F238E27FC236}">
                <a16:creationId xmlns:a16="http://schemas.microsoft.com/office/drawing/2014/main" id="{F3D56ABC-38BB-4218-BEE1-12CBE949468B}"/>
              </a:ext>
            </a:extLst>
          </p:cNvPr>
          <p:cNvSpPr txBox="1"/>
          <p:nvPr/>
        </p:nvSpPr>
        <p:spPr>
          <a:xfrm>
            <a:off x="838200" y="2086498"/>
            <a:ext cx="10515599" cy="5355312"/>
          </a:xfrm>
          <a:prstGeom prst="rect">
            <a:avLst/>
          </a:prstGeom>
          <a:noFill/>
        </p:spPr>
        <p:txBody>
          <a:bodyPr wrap="square" rtlCol="0">
            <a:spAutoFit/>
          </a:bodyPr>
          <a:lstStyle/>
          <a:p>
            <a:r>
              <a:rPr lang="en-US" sz="4800" i="1" dirty="0"/>
              <a:t>I plop down on the unmade bed and wake up her computer. The old, hand-me-down laptop whirs to life, and I don’t recognize the band in the background photo or a single one of the songs in her recent downloads. </a:t>
            </a:r>
          </a:p>
          <a:p>
            <a:endParaRPr lang="en-US" sz="5400" i="1" dirty="0"/>
          </a:p>
        </p:txBody>
      </p:sp>
      <p:sp>
        <p:nvSpPr>
          <p:cNvPr id="8" name="TextBox 7">
            <a:extLst>
              <a:ext uri="{FF2B5EF4-FFF2-40B4-BE49-F238E27FC236}">
                <a16:creationId xmlns:a16="http://schemas.microsoft.com/office/drawing/2014/main" id="{5F3B3E7C-8952-43DB-B5B6-004A7160825F}"/>
              </a:ext>
            </a:extLst>
          </p:cNvPr>
          <p:cNvSpPr txBox="1"/>
          <p:nvPr/>
        </p:nvSpPr>
        <p:spPr>
          <a:xfrm>
            <a:off x="833844" y="2082142"/>
            <a:ext cx="10515599" cy="5355312"/>
          </a:xfrm>
          <a:prstGeom prst="rect">
            <a:avLst/>
          </a:prstGeom>
          <a:noFill/>
        </p:spPr>
        <p:txBody>
          <a:bodyPr wrap="square" rtlCol="0">
            <a:spAutoFit/>
          </a:bodyPr>
          <a:lstStyle/>
          <a:p>
            <a:r>
              <a:rPr lang="en-US" sz="4800" i="1" dirty="0"/>
              <a:t>I </a:t>
            </a:r>
            <a:r>
              <a:rPr lang="en-US" sz="4800" i="1" dirty="0">
                <a:solidFill>
                  <a:schemeClr val="accent5"/>
                </a:solidFill>
              </a:rPr>
              <a:t>plop</a:t>
            </a:r>
            <a:r>
              <a:rPr lang="en-US" sz="4800" i="1" dirty="0"/>
              <a:t> down on the </a:t>
            </a:r>
            <a:r>
              <a:rPr lang="en-US" sz="4800" i="1" dirty="0">
                <a:solidFill>
                  <a:schemeClr val="accent4">
                    <a:lumMod val="60000"/>
                    <a:lumOff val="40000"/>
                  </a:schemeClr>
                </a:solidFill>
              </a:rPr>
              <a:t>unmade</a:t>
            </a:r>
            <a:r>
              <a:rPr lang="en-US" sz="4800" i="1" dirty="0"/>
              <a:t> </a:t>
            </a:r>
            <a:r>
              <a:rPr lang="en-US" sz="4800" i="1" dirty="0">
                <a:solidFill>
                  <a:srgbClr val="00B0F0"/>
                </a:solidFill>
              </a:rPr>
              <a:t>bed</a:t>
            </a:r>
            <a:r>
              <a:rPr lang="en-US" sz="4800" i="1" dirty="0"/>
              <a:t> and </a:t>
            </a:r>
            <a:r>
              <a:rPr lang="en-US" sz="4800" i="1" dirty="0">
                <a:solidFill>
                  <a:schemeClr val="accent5"/>
                </a:solidFill>
              </a:rPr>
              <a:t>wake</a:t>
            </a:r>
            <a:r>
              <a:rPr lang="en-US" sz="4800" i="1" dirty="0"/>
              <a:t> up her </a:t>
            </a:r>
            <a:r>
              <a:rPr lang="en-US" sz="4800" i="1" dirty="0">
                <a:solidFill>
                  <a:srgbClr val="00B0F0"/>
                </a:solidFill>
              </a:rPr>
              <a:t>computer</a:t>
            </a:r>
            <a:r>
              <a:rPr lang="en-US" sz="4800" i="1" dirty="0"/>
              <a:t>. The </a:t>
            </a:r>
            <a:r>
              <a:rPr lang="en-US" sz="4800" i="1" dirty="0">
                <a:solidFill>
                  <a:schemeClr val="accent4">
                    <a:lumMod val="60000"/>
                    <a:lumOff val="40000"/>
                  </a:schemeClr>
                </a:solidFill>
              </a:rPr>
              <a:t>old</a:t>
            </a:r>
            <a:r>
              <a:rPr lang="en-US" sz="4800" i="1" dirty="0"/>
              <a:t>, </a:t>
            </a:r>
            <a:r>
              <a:rPr lang="en-US" sz="4800" i="1" dirty="0">
                <a:solidFill>
                  <a:schemeClr val="accent4">
                    <a:lumMod val="60000"/>
                    <a:lumOff val="40000"/>
                  </a:schemeClr>
                </a:solidFill>
              </a:rPr>
              <a:t>hand-me-down</a:t>
            </a:r>
            <a:r>
              <a:rPr lang="en-US" sz="4800" i="1" dirty="0"/>
              <a:t> </a:t>
            </a:r>
            <a:r>
              <a:rPr lang="en-US" sz="4800" i="1" dirty="0">
                <a:solidFill>
                  <a:srgbClr val="00B0F0"/>
                </a:solidFill>
              </a:rPr>
              <a:t>laptop</a:t>
            </a:r>
            <a:r>
              <a:rPr lang="en-US" sz="4800" i="1" dirty="0"/>
              <a:t> </a:t>
            </a:r>
            <a:r>
              <a:rPr lang="en-US" sz="4800" i="1" dirty="0">
                <a:solidFill>
                  <a:schemeClr val="accent5"/>
                </a:solidFill>
              </a:rPr>
              <a:t>whirs</a:t>
            </a:r>
            <a:r>
              <a:rPr lang="en-US" sz="4800" i="1" dirty="0"/>
              <a:t> to life, and I </a:t>
            </a:r>
            <a:r>
              <a:rPr lang="en-US" sz="4800" i="1" dirty="0">
                <a:solidFill>
                  <a:schemeClr val="accent5"/>
                </a:solidFill>
              </a:rPr>
              <a:t>do</a:t>
            </a:r>
            <a:r>
              <a:rPr lang="en-US" sz="4800" i="1" dirty="0"/>
              <a:t>n’t </a:t>
            </a:r>
            <a:r>
              <a:rPr lang="en-US" sz="4800" i="1" dirty="0">
                <a:solidFill>
                  <a:schemeClr val="accent5"/>
                </a:solidFill>
              </a:rPr>
              <a:t>recognize </a:t>
            </a:r>
            <a:r>
              <a:rPr lang="en-US" sz="4800" i="1" dirty="0"/>
              <a:t>the band in the </a:t>
            </a:r>
            <a:r>
              <a:rPr lang="en-US" sz="4800" i="1" dirty="0">
                <a:solidFill>
                  <a:schemeClr val="accent4">
                    <a:lumMod val="60000"/>
                    <a:lumOff val="40000"/>
                  </a:schemeClr>
                </a:solidFill>
              </a:rPr>
              <a:t>background</a:t>
            </a:r>
            <a:r>
              <a:rPr lang="en-US" sz="4800" i="1" dirty="0"/>
              <a:t> </a:t>
            </a:r>
            <a:r>
              <a:rPr lang="en-US" sz="4800" i="1" dirty="0">
                <a:solidFill>
                  <a:srgbClr val="00B0F0"/>
                </a:solidFill>
              </a:rPr>
              <a:t>photo</a:t>
            </a:r>
            <a:r>
              <a:rPr lang="en-US" sz="4800" i="1" dirty="0"/>
              <a:t> or a </a:t>
            </a:r>
            <a:r>
              <a:rPr lang="en-US" sz="4800" i="1" dirty="0">
                <a:solidFill>
                  <a:schemeClr val="accent4">
                    <a:lumMod val="60000"/>
                    <a:lumOff val="40000"/>
                  </a:schemeClr>
                </a:solidFill>
              </a:rPr>
              <a:t>single</a:t>
            </a:r>
            <a:r>
              <a:rPr lang="en-US" sz="4800" i="1" dirty="0"/>
              <a:t> one of the songs in her </a:t>
            </a:r>
            <a:r>
              <a:rPr lang="en-US" sz="4800" i="1" dirty="0">
                <a:solidFill>
                  <a:schemeClr val="accent4">
                    <a:lumMod val="60000"/>
                    <a:lumOff val="40000"/>
                  </a:schemeClr>
                </a:solidFill>
              </a:rPr>
              <a:t>recent</a:t>
            </a:r>
            <a:r>
              <a:rPr lang="en-US" sz="4800" i="1" dirty="0"/>
              <a:t> downloads. </a:t>
            </a:r>
          </a:p>
          <a:p>
            <a:endParaRPr lang="en-US" sz="5400" i="1" dirty="0"/>
          </a:p>
        </p:txBody>
      </p:sp>
    </p:spTree>
    <p:extLst>
      <p:ext uri="{BB962C8B-B14F-4D97-AF65-F5344CB8AC3E}">
        <p14:creationId xmlns:p14="http://schemas.microsoft.com/office/powerpoint/2010/main" val="366375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a:bodyPr>
          <a:lstStyle/>
          <a:p>
            <a:r>
              <a:rPr lang="en-US" b="1" dirty="0">
                <a:latin typeface="Adobe Garamond Pro" panose="02020502050506090403" pitchFamily="18" charset="0"/>
              </a:rPr>
              <a:t>A Description of Setting</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TextBox 5">
            <a:extLst>
              <a:ext uri="{FF2B5EF4-FFF2-40B4-BE49-F238E27FC236}">
                <a16:creationId xmlns:a16="http://schemas.microsoft.com/office/drawing/2014/main" id="{F3D56ABC-38BB-4218-BEE1-12CBE949468B}"/>
              </a:ext>
            </a:extLst>
          </p:cNvPr>
          <p:cNvSpPr txBox="1"/>
          <p:nvPr/>
        </p:nvSpPr>
        <p:spPr>
          <a:xfrm>
            <a:off x="838200" y="2086498"/>
            <a:ext cx="10515599" cy="3970318"/>
          </a:xfrm>
          <a:prstGeom prst="rect">
            <a:avLst/>
          </a:prstGeom>
          <a:noFill/>
        </p:spPr>
        <p:txBody>
          <a:bodyPr wrap="square" rtlCol="0">
            <a:spAutoFit/>
          </a:bodyPr>
          <a:lstStyle/>
          <a:p>
            <a:r>
              <a:rPr lang="en-US" sz="2800" i="1" dirty="0"/>
              <a:t>I walk into my sister’s room and sigh. Jenny always knows exactly what I’ll like, but she’s a mystery to me. Bright pink, green, and blue paper jackets cover all the books on her shelf, hiding the titles on the spines. To know what she already has, I’ll have to open every one. I cross the room to check her perfume supply, but I sneeze at the heavy floral smell in the air before I even pick up the full glass bottle. I plop down on the unmade bed and wake up her computer. The old, hand-me-down laptop whirs to life, and I don’t recognize the band in the background photo or a single one of the songs in her recent downloads.</a:t>
            </a:r>
          </a:p>
        </p:txBody>
      </p:sp>
    </p:spTree>
    <p:extLst>
      <p:ext uri="{BB962C8B-B14F-4D97-AF65-F5344CB8AC3E}">
        <p14:creationId xmlns:p14="http://schemas.microsoft.com/office/powerpoint/2010/main" val="38887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88394-BA06-424A-9BF9-BFB85C238ED6}"/>
              </a:ext>
            </a:extLst>
          </p:cNvPr>
          <p:cNvPicPr>
            <a:picLocks noChangeAspect="1"/>
          </p:cNvPicPr>
          <p:nvPr/>
        </p:nvPicPr>
        <p:blipFill rotWithShape="1">
          <a:blip r:embed="rId3"/>
          <a:srcRect t="15604"/>
          <a:stretch/>
        </p:blipFill>
        <p:spPr>
          <a:xfrm>
            <a:off x="0" y="0"/>
            <a:ext cx="12192000" cy="6858000"/>
          </a:xfrm>
          <a:prstGeom prst="rect">
            <a:avLst/>
          </a:prstGeom>
        </p:spPr>
      </p:pic>
    </p:spTree>
    <p:extLst>
      <p:ext uri="{BB962C8B-B14F-4D97-AF65-F5344CB8AC3E}">
        <p14:creationId xmlns:p14="http://schemas.microsoft.com/office/powerpoint/2010/main" val="3269744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a:bodyPr>
          <a:lstStyle/>
          <a:p>
            <a:r>
              <a:rPr lang="en-US" b="1" dirty="0">
                <a:latin typeface="Adobe Garamond Pro" panose="02020502050506090403" pitchFamily="18" charset="0"/>
              </a:rPr>
              <a:t>Practice</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graphicFrame>
        <p:nvGraphicFramePr>
          <p:cNvPr id="8" name="Table 8">
            <a:extLst>
              <a:ext uri="{FF2B5EF4-FFF2-40B4-BE49-F238E27FC236}">
                <a16:creationId xmlns:a16="http://schemas.microsoft.com/office/drawing/2014/main" id="{E79CB1E1-0DA1-4223-866E-17F2D4F59724}"/>
              </a:ext>
            </a:extLst>
          </p:cNvPr>
          <p:cNvGraphicFramePr>
            <a:graphicFrameLocks noGrp="1"/>
          </p:cNvGraphicFramePr>
          <p:nvPr>
            <p:extLst>
              <p:ext uri="{D42A27DB-BD31-4B8C-83A1-F6EECF244321}">
                <p14:modId xmlns:p14="http://schemas.microsoft.com/office/powerpoint/2010/main" val="1432893897"/>
              </p:ext>
            </p:extLst>
          </p:nvPr>
        </p:nvGraphicFramePr>
        <p:xfrm>
          <a:off x="627016" y="3409408"/>
          <a:ext cx="11178408" cy="3182952"/>
        </p:xfrm>
        <a:graphic>
          <a:graphicData uri="http://schemas.openxmlformats.org/drawingml/2006/table">
            <a:tbl>
              <a:tblPr firstRow="1" bandRow="1">
                <a:tableStyleId>{5C22544A-7EE6-4342-B048-85BDC9FD1C3A}</a:tableStyleId>
              </a:tblPr>
              <a:tblGrid>
                <a:gridCol w="5589204">
                  <a:extLst>
                    <a:ext uri="{9D8B030D-6E8A-4147-A177-3AD203B41FA5}">
                      <a16:colId xmlns:a16="http://schemas.microsoft.com/office/drawing/2014/main" val="135969522"/>
                    </a:ext>
                  </a:extLst>
                </a:gridCol>
                <a:gridCol w="5589204">
                  <a:extLst>
                    <a:ext uri="{9D8B030D-6E8A-4147-A177-3AD203B41FA5}">
                      <a16:colId xmlns:a16="http://schemas.microsoft.com/office/drawing/2014/main" val="2590148690"/>
                    </a:ext>
                  </a:extLst>
                </a:gridCol>
              </a:tblGrid>
              <a:tr h="3182952">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8292633"/>
                  </a:ext>
                </a:extLst>
              </a:tr>
            </a:tbl>
          </a:graphicData>
        </a:graphic>
      </p:graphicFrame>
      <p:sp>
        <p:nvSpPr>
          <p:cNvPr id="5" name="Content Placeholder 2">
            <a:extLst>
              <a:ext uri="{FF2B5EF4-FFF2-40B4-BE49-F238E27FC236}">
                <a16:creationId xmlns:a16="http://schemas.microsoft.com/office/drawing/2014/main" id="{6EC75BC1-1CBE-4DD3-AC12-98F0982DDFD2}"/>
              </a:ext>
            </a:extLst>
          </p:cNvPr>
          <p:cNvSpPr>
            <a:spLocks noGrp="1"/>
          </p:cNvSpPr>
          <p:nvPr>
            <p:ph idx="1"/>
          </p:nvPr>
        </p:nvSpPr>
        <p:spPr>
          <a:xfrm>
            <a:off x="838200" y="3461658"/>
            <a:ext cx="5118463" cy="3182952"/>
          </a:xfrm>
        </p:spPr>
        <p:txBody>
          <a:bodyPr>
            <a:noAutofit/>
          </a:bodyPr>
          <a:lstStyle/>
          <a:p>
            <a:pPr marL="0" lvl="0" indent="0">
              <a:buNone/>
            </a:pPr>
            <a:r>
              <a:rPr lang="en-US" dirty="0"/>
              <a:t>1. Establish the POV Character</a:t>
            </a:r>
          </a:p>
          <a:p>
            <a:pPr marL="0" lvl="0" indent="0">
              <a:buNone/>
            </a:pPr>
            <a:r>
              <a:rPr lang="en-US" sz="2400" b="1" dirty="0"/>
              <a:t>Who</a:t>
            </a:r>
            <a:r>
              <a:rPr lang="en-US" sz="2400" dirty="0"/>
              <a:t>: Sam</a:t>
            </a:r>
          </a:p>
          <a:p>
            <a:pPr marL="0" lvl="0" indent="0">
              <a:buNone/>
            </a:pPr>
            <a:r>
              <a:rPr lang="en-US" sz="2400" b="1" dirty="0"/>
              <a:t>What</a:t>
            </a:r>
            <a:r>
              <a:rPr lang="en-US" sz="2400" dirty="0"/>
              <a:t>: Something is missing, and Sam thinks Jenny took it.</a:t>
            </a:r>
          </a:p>
          <a:p>
            <a:pPr marL="0" lvl="0" indent="0">
              <a:buNone/>
            </a:pPr>
            <a:r>
              <a:rPr lang="en-US" sz="2400" b="1" dirty="0"/>
              <a:t>When</a:t>
            </a:r>
            <a:r>
              <a:rPr lang="en-US" sz="2400" dirty="0"/>
              <a:t>: Past Tense (optional)</a:t>
            </a:r>
          </a:p>
          <a:p>
            <a:pPr marL="0" lvl="0" indent="0">
              <a:buNone/>
            </a:pPr>
            <a:r>
              <a:rPr lang="en-US" sz="2400" b="1" dirty="0"/>
              <a:t>Where</a:t>
            </a:r>
            <a:r>
              <a:rPr lang="en-US" sz="2400" dirty="0"/>
              <a:t>: Jenny’s Room</a:t>
            </a:r>
          </a:p>
          <a:p>
            <a:pPr marL="0" lvl="0" indent="0">
              <a:buNone/>
            </a:pPr>
            <a:r>
              <a:rPr lang="en-US" sz="2400" b="1" dirty="0"/>
              <a:t>How</a:t>
            </a:r>
            <a:r>
              <a:rPr lang="en-US" sz="2400" dirty="0"/>
              <a:t>: Third Person (optional)</a:t>
            </a:r>
          </a:p>
        </p:txBody>
      </p:sp>
      <p:sp>
        <p:nvSpPr>
          <p:cNvPr id="3" name="TextBox 2">
            <a:extLst>
              <a:ext uri="{FF2B5EF4-FFF2-40B4-BE49-F238E27FC236}">
                <a16:creationId xmlns:a16="http://schemas.microsoft.com/office/drawing/2014/main" id="{17BC6268-003E-4C3B-8048-137A6CD4E2CB}"/>
              </a:ext>
            </a:extLst>
          </p:cNvPr>
          <p:cNvSpPr txBox="1"/>
          <p:nvPr/>
        </p:nvSpPr>
        <p:spPr>
          <a:xfrm>
            <a:off x="838200" y="1453558"/>
            <a:ext cx="11064240" cy="1754326"/>
          </a:xfrm>
          <a:prstGeom prst="rect">
            <a:avLst/>
          </a:prstGeom>
          <a:noFill/>
        </p:spPr>
        <p:txBody>
          <a:bodyPr wrap="square" rtlCol="0">
            <a:spAutoFit/>
          </a:bodyPr>
          <a:lstStyle/>
          <a:p>
            <a:r>
              <a:rPr lang="en-US" sz="3600" dirty="0"/>
              <a:t>Write a brief introduction to establish the point of view and two descriptive sentences using an active verb, an adjective, and two different sensory details in that POV.</a:t>
            </a:r>
          </a:p>
        </p:txBody>
      </p:sp>
      <p:sp>
        <p:nvSpPr>
          <p:cNvPr id="7" name="Content Placeholder 2">
            <a:extLst>
              <a:ext uri="{FF2B5EF4-FFF2-40B4-BE49-F238E27FC236}">
                <a16:creationId xmlns:a16="http://schemas.microsoft.com/office/drawing/2014/main" id="{420B374D-4334-4F60-B988-55B04FF4626B}"/>
              </a:ext>
            </a:extLst>
          </p:cNvPr>
          <p:cNvSpPr txBox="1">
            <a:spLocks/>
          </p:cNvSpPr>
          <p:nvPr/>
        </p:nvSpPr>
        <p:spPr>
          <a:xfrm>
            <a:off x="6518366" y="3461658"/>
            <a:ext cx="4937759" cy="3182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chemeClr val="accent1">
                  <a:lumMod val="60000"/>
                  <a:lumOff val="40000"/>
                </a:schemeClr>
              </a:buClr>
              <a:buNone/>
            </a:pPr>
            <a:r>
              <a:rPr lang="en-US" dirty="0"/>
              <a:t>2. Describe 2 Sensory Details</a:t>
            </a:r>
          </a:p>
          <a:p>
            <a:pPr lvl="0">
              <a:buClr>
                <a:schemeClr val="accent1">
                  <a:lumMod val="60000"/>
                  <a:lumOff val="40000"/>
                </a:schemeClr>
              </a:buClr>
              <a:buFont typeface="Wingdings" panose="05000000000000000000" pitchFamily="2" charset="2"/>
              <a:buChar char="Ø"/>
            </a:pPr>
            <a:r>
              <a:rPr lang="en-US" sz="2400" dirty="0"/>
              <a:t>Choose an </a:t>
            </a:r>
            <a:r>
              <a:rPr lang="en-US" sz="2400" b="1" dirty="0">
                <a:solidFill>
                  <a:schemeClr val="accent5"/>
                </a:solidFill>
              </a:rPr>
              <a:t>action</a:t>
            </a:r>
            <a:r>
              <a:rPr lang="en-US" sz="2400" b="1" dirty="0"/>
              <a:t> </a:t>
            </a:r>
            <a:r>
              <a:rPr lang="en-US" sz="2400" dirty="0"/>
              <a:t>related to an </a:t>
            </a:r>
            <a:r>
              <a:rPr lang="en-US" sz="2400" dirty="0">
                <a:solidFill>
                  <a:srgbClr val="00B0F0"/>
                </a:solidFill>
              </a:rPr>
              <a:t>object</a:t>
            </a:r>
            <a:r>
              <a:rPr lang="en-US" sz="2400" b="1" dirty="0"/>
              <a:t>. </a:t>
            </a:r>
          </a:p>
          <a:p>
            <a:pPr lvl="0">
              <a:buClr>
                <a:schemeClr val="accent1">
                  <a:lumMod val="60000"/>
                  <a:lumOff val="40000"/>
                </a:schemeClr>
              </a:buClr>
              <a:buFont typeface="Wingdings" panose="05000000000000000000" pitchFamily="2" charset="2"/>
              <a:buChar char="Ø"/>
            </a:pPr>
            <a:r>
              <a:rPr lang="en-US" sz="2400" dirty="0"/>
              <a:t>Choose an </a:t>
            </a:r>
            <a:r>
              <a:rPr lang="en-US" sz="2400" b="1" dirty="0">
                <a:solidFill>
                  <a:schemeClr val="accent4">
                    <a:lumMod val="60000"/>
                    <a:lumOff val="40000"/>
                  </a:schemeClr>
                </a:solidFill>
              </a:rPr>
              <a:t>adjective</a:t>
            </a:r>
            <a:r>
              <a:rPr lang="en-US" sz="2400" dirty="0"/>
              <a:t> to describe the </a:t>
            </a:r>
            <a:r>
              <a:rPr lang="en-US" sz="2400" dirty="0">
                <a:solidFill>
                  <a:srgbClr val="00B0F0"/>
                </a:solidFill>
              </a:rPr>
              <a:t>object</a:t>
            </a:r>
            <a:r>
              <a:rPr lang="en-US" sz="2400" dirty="0"/>
              <a:t> that can be experienced through the </a:t>
            </a:r>
            <a:r>
              <a:rPr lang="en-US" sz="2400" b="1" dirty="0">
                <a:solidFill>
                  <a:srgbClr val="00B0F0"/>
                </a:solidFill>
              </a:rPr>
              <a:t>senses</a:t>
            </a:r>
            <a:r>
              <a:rPr lang="en-US" sz="2400" dirty="0"/>
              <a:t>. </a:t>
            </a:r>
          </a:p>
          <a:p>
            <a:pPr lvl="0">
              <a:buClr>
                <a:schemeClr val="accent1">
                  <a:lumMod val="60000"/>
                  <a:lumOff val="40000"/>
                </a:schemeClr>
              </a:buClr>
              <a:buFont typeface="Wingdings" panose="05000000000000000000" pitchFamily="2" charset="2"/>
              <a:buChar char="Ø"/>
            </a:pPr>
            <a:r>
              <a:rPr lang="en-US" sz="2400" dirty="0"/>
              <a:t>Put them together in the established POV.</a:t>
            </a:r>
          </a:p>
          <a:p>
            <a:pPr marL="0" indent="0">
              <a:buNone/>
            </a:pPr>
            <a:endParaRPr lang="en-US" sz="2400" dirty="0"/>
          </a:p>
        </p:txBody>
      </p:sp>
    </p:spTree>
    <p:extLst>
      <p:ext uri="{BB962C8B-B14F-4D97-AF65-F5344CB8AC3E}">
        <p14:creationId xmlns:p14="http://schemas.microsoft.com/office/powerpoint/2010/main" val="3773563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78737-F6E7-4C96-A6DF-73142F26743B}"/>
              </a:ext>
            </a:extLst>
          </p:cNvPr>
          <p:cNvPicPr>
            <a:picLocks noChangeAspect="1"/>
          </p:cNvPicPr>
          <p:nvPr/>
        </p:nvPicPr>
        <p:blipFill rotWithShape="1">
          <a:blip r:embed="rId3"/>
          <a:srcRect t="489" r="13943" b="-157"/>
          <a:stretch/>
        </p:blipFill>
        <p:spPr>
          <a:xfrm>
            <a:off x="4366517" y="1577159"/>
            <a:ext cx="7825483" cy="5098100"/>
          </a:xfrm>
          <a:prstGeom prst="rect">
            <a:avLst/>
          </a:prstGeom>
        </p:spPr>
      </p:pic>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a:bodyPr>
          <a:lstStyle/>
          <a:p>
            <a:r>
              <a:rPr lang="en-US" b="1" dirty="0">
                <a:latin typeface="Adobe Garamond Pro" panose="02020502050506090403" pitchFamily="18" charset="0"/>
              </a:rPr>
              <a:t>Practice</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5" name="Content Placeholder 2">
            <a:extLst>
              <a:ext uri="{FF2B5EF4-FFF2-40B4-BE49-F238E27FC236}">
                <a16:creationId xmlns:a16="http://schemas.microsoft.com/office/drawing/2014/main" id="{6EC75BC1-1CBE-4DD3-AC12-98F0982DDFD2}"/>
              </a:ext>
            </a:extLst>
          </p:cNvPr>
          <p:cNvSpPr>
            <a:spLocks noGrp="1"/>
          </p:cNvSpPr>
          <p:nvPr>
            <p:ph idx="1"/>
          </p:nvPr>
        </p:nvSpPr>
        <p:spPr>
          <a:xfrm>
            <a:off x="838200" y="1498169"/>
            <a:ext cx="3528317" cy="3182952"/>
          </a:xfrm>
        </p:spPr>
        <p:txBody>
          <a:bodyPr>
            <a:noAutofit/>
          </a:bodyPr>
          <a:lstStyle/>
          <a:p>
            <a:pPr marL="0" lvl="0" indent="0">
              <a:buNone/>
            </a:pPr>
            <a:r>
              <a:rPr lang="en-US" sz="1800" b="1" dirty="0"/>
              <a:t>1. Establish the POV Character</a:t>
            </a:r>
          </a:p>
          <a:p>
            <a:pPr marL="0" lvl="0" indent="0">
              <a:buNone/>
            </a:pPr>
            <a:r>
              <a:rPr lang="en-US" sz="1800" b="1" dirty="0"/>
              <a:t>Who</a:t>
            </a:r>
            <a:r>
              <a:rPr lang="en-US" sz="1800" dirty="0"/>
              <a:t>: Sam</a:t>
            </a:r>
          </a:p>
          <a:p>
            <a:pPr marL="0" lvl="0" indent="0">
              <a:buNone/>
            </a:pPr>
            <a:r>
              <a:rPr lang="en-US" sz="1800" b="1" dirty="0"/>
              <a:t>What</a:t>
            </a:r>
            <a:r>
              <a:rPr lang="en-US" sz="1800" dirty="0"/>
              <a:t>: Sam’s wallet is missing, and he thinks Jenny took it.</a:t>
            </a:r>
          </a:p>
          <a:p>
            <a:pPr marL="0" lvl="0" indent="0">
              <a:buNone/>
            </a:pPr>
            <a:r>
              <a:rPr lang="en-US" sz="1800" b="1" dirty="0"/>
              <a:t>When</a:t>
            </a:r>
            <a:r>
              <a:rPr lang="en-US" sz="1800" dirty="0"/>
              <a:t>: Past Tense</a:t>
            </a:r>
          </a:p>
          <a:p>
            <a:pPr marL="0" lvl="0" indent="0">
              <a:buNone/>
            </a:pPr>
            <a:r>
              <a:rPr lang="en-US" sz="1800" b="1" dirty="0"/>
              <a:t>Where</a:t>
            </a:r>
            <a:r>
              <a:rPr lang="en-US" sz="1800" dirty="0"/>
              <a:t>: Jenny’s Room</a:t>
            </a:r>
          </a:p>
          <a:p>
            <a:pPr marL="0" lvl="0" indent="0">
              <a:buNone/>
            </a:pPr>
            <a:r>
              <a:rPr lang="en-US" sz="1800" b="1" dirty="0"/>
              <a:t>How</a:t>
            </a:r>
            <a:r>
              <a:rPr lang="en-US" sz="1800" dirty="0"/>
              <a:t>: Third Person</a:t>
            </a:r>
          </a:p>
        </p:txBody>
      </p:sp>
      <p:sp>
        <p:nvSpPr>
          <p:cNvPr id="7" name="Content Placeholder 2">
            <a:extLst>
              <a:ext uri="{FF2B5EF4-FFF2-40B4-BE49-F238E27FC236}">
                <a16:creationId xmlns:a16="http://schemas.microsoft.com/office/drawing/2014/main" id="{420B374D-4334-4F60-B988-55B04FF4626B}"/>
              </a:ext>
            </a:extLst>
          </p:cNvPr>
          <p:cNvSpPr txBox="1">
            <a:spLocks/>
          </p:cNvSpPr>
          <p:nvPr/>
        </p:nvSpPr>
        <p:spPr>
          <a:xfrm>
            <a:off x="838199" y="4165929"/>
            <a:ext cx="3528317" cy="2409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chemeClr val="accent1">
                  <a:lumMod val="60000"/>
                  <a:lumOff val="40000"/>
                </a:schemeClr>
              </a:buClr>
              <a:buNone/>
            </a:pPr>
            <a:r>
              <a:rPr lang="en-US" sz="1800" b="1" dirty="0"/>
              <a:t>2. Describe a Sensory Detail</a:t>
            </a:r>
          </a:p>
          <a:p>
            <a:pPr lvl="0">
              <a:buClr>
                <a:schemeClr val="accent1">
                  <a:lumMod val="60000"/>
                  <a:lumOff val="40000"/>
                </a:schemeClr>
              </a:buClr>
              <a:buFont typeface="Wingdings" panose="05000000000000000000" pitchFamily="2" charset="2"/>
              <a:buChar char="Ø"/>
            </a:pPr>
            <a:r>
              <a:rPr lang="en-US" sz="1800" dirty="0"/>
              <a:t>Choose an </a:t>
            </a:r>
            <a:r>
              <a:rPr lang="en-US" sz="1800" b="1" dirty="0">
                <a:solidFill>
                  <a:schemeClr val="accent5"/>
                </a:solidFill>
              </a:rPr>
              <a:t>action</a:t>
            </a:r>
            <a:r>
              <a:rPr lang="en-US" sz="1800" b="1" dirty="0"/>
              <a:t> </a:t>
            </a:r>
            <a:r>
              <a:rPr lang="en-US" sz="1800" dirty="0"/>
              <a:t>related to an </a:t>
            </a:r>
            <a:r>
              <a:rPr lang="en-US" sz="1800" dirty="0">
                <a:solidFill>
                  <a:srgbClr val="00B0F0"/>
                </a:solidFill>
              </a:rPr>
              <a:t>object</a:t>
            </a:r>
            <a:r>
              <a:rPr lang="en-US" sz="1800" b="1" dirty="0"/>
              <a:t>. </a:t>
            </a:r>
          </a:p>
          <a:p>
            <a:pPr lvl="0">
              <a:buClr>
                <a:schemeClr val="accent1">
                  <a:lumMod val="60000"/>
                  <a:lumOff val="40000"/>
                </a:schemeClr>
              </a:buClr>
              <a:buFont typeface="Wingdings" panose="05000000000000000000" pitchFamily="2" charset="2"/>
              <a:buChar char="Ø"/>
            </a:pPr>
            <a:r>
              <a:rPr lang="en-US" sz="1800" dirty="0"/>
              <a:t>Choose an </a:t>
            </a:r>
            <a:r>
              <a:rPr lang="en-US" sz="1800" b="1" dirty="0">
                <a:solidFill>
                  <a:schemeClr val="accent4">
                    <a:lumMod val="60000"/>
                    <a:lumOff val="40000"/>
                  </a:schemeClr>
                </a:solidFill>
              </a:rPr>
              <a:t>adjective</a:t>
            </a:r>
            <a:r>
              <a:rPr lang="en-US" sz="1800" dirty="0"/>
              <a:t> to describe the </a:t>
            </a:r>
            <a:r>
              <a:rPr lang="en-US" sz="1800" dirty="0">
                <a:solidFill>
                  <a:srgbClr val="00B0F0"/>
                </a:solidFill>
              </a:rPr>
              <a:t>object</a:t>
            </a:r>
            <a:r>
              <a:rPr lang="en-US" sz="1800" dirty="0"/>
              <a:t> that can be experienced through the </a:t>
            </a:r>
            <a:r>
              <a:rPr lang="en-US" sz="1800" b="1" dirty="0">
                <a:solidFill>
                  <a:srgbClr val="00B0F0"/>
                </a:solidFill>
              </a:rPr>
              <a:t>senses</a:t>
            </a:r>
            <a:r>
              <a:rPr lang="en-US" sz="1800" dirty="0"/>
              <a:t>. </a:t>
            </a:r>
          </a:p>
          <a:p>
            <a:pPr lvl="0">
              <a:buClr>
                <a:schemeClr val="accent1">
                  <a:lumMod val="60000"/>
                  <a:lumOff val="40000"/>
                </a:schemeClr>
              </a:buClr>
              <a:buFont typeface="Wingdings" panose="05000000000000000000" pitchFamily="2" charset="2"/>
              <a:buChar char="Ø"/>
            </a:pPr>
            <a:r>
              <a:rPr lang="en-US" sz="1800" dirty="0"/>
              <a:t>Put them together in the established POV.</a:t>
            </a:r>
          </a:p>
          <a:p>
            <a:pPr marL="0" indent="0">
              <a:buNone/>
            </a:pPr>
            <a:endParaRPr lang="en-US" sz="2400" dirty="0"/>
          </a:p>
        </p:txBody>
      </p:sp>
    </p:spTree>
    <p:extLst>
      <p:ext uri="{BB962C8B-B14F-4D97-AF65-F5344CB8AC3E}">
        <p14:creationId xmlns:p14="http://schemas.microsoft.com/office/powerpoint/2010/main" val="544046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993E-1794-464C-B341-8CEBFB7B762F}"/>
              </a:ext>
            </a:extLst>
          </p:cNvPr>
          <p:cNvSpPr>
            <a:spLocks noGrp="1"/>
          </p:cNvSpPr>
          <p:nvPr>
            <p:ph type="ctrTitle"/>
          </p:nvPr>
        </p:nvSpPr>
        <p:spPr>
          <a:xfrm>
            <a:off x="1502229" y="4464028"/>
            <a:ext cx="9851571" cy="1641490"/>
          </a:xfrm>
        </p:spPr>
        <p:txBody>
          <a:bodyPr/>
          <a:lstStyle/>
          <a:p>
            <a:r>
              <a:rPr lang="en-US" b="1" dirty="0">
                <a:effectLst>
                  <a:outerShdw blurRad="38100" dist="38100" dir="2700000" algn="tl">
                    <a:srgbClr val="000000">
                      <a:alpha val="43137"/>
                    </a:srgbClr>
                  </a:outerShdw>
                </a:effectLst>
                <a:latin typeface="Adobe Garamond Pro" panose="02020502050506090403" pitchFamily="18" charset="0"/>
              </a:rPr>
              <a:t>Assessment Paragraph</a:t>
            </a:r>
          </a:p>
        </p:txBody>
      </p:sp>
      <p:sp>
        <p:nvSpPr>
          <p:cNvPr id="3" name="Subtitle 2">
            <a:extLst>
              <a:ext uri="{FF2B5EF4-FFF2-40B4-BE49-F238E27FC236}">
                <a16:creationId xmlns:a16="http://schemas.microsoft.com/office/drawing/2014/main" id="{6D2131F5-CBC1-40CB-9498-CB868508D18D}"/>
              </a:ext>
            </a:extLst>
          </p:cNvPr>
          <p:cNvSpPr>
            <a:spLocks noGrp="1"/>
          </p:cNvSpPr>
          <p:nvPr>
            <p:ph type="subTitle" idx="1"/>
          </p:nvPr>
        </p:nvSpPr>
        <p:spPr/>
        <p:txBody>
          <a:bodyPr/>
          <a:lstStyle/>
          <a:p>
            <a:r>
              <a:rPr lang="en-US" dirty="0"/>
              <a:t>Engaging Settings</a:t>
            </a:r>
          </a:p>
        </p:txBody>
      </p:sp>
    </p:spTree>
    <p:extLst>
      <p:ext uri="{BB962C8B-B14F-4D97-AF65-F5344CB8AC3E}">
        <p14:creationId xmlns:p14="http://schemas.microsoft.com/office/powerpoint/2010/main" val="84073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normAutofit/>
          </a:bodyPr>
          <a:lstStyle/>
          <a:p>
            <a:r>
              <a:rPr lang="en-US" b="1" dirty="0">
                <a:latin typeface="Adobe Garamond Pro" panose="02020502050506090403" pitchFamily="18" charset="0"/>
              </a:rPr>
              <a:t>Optional Point of View Characters</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5" name="Content Placeholder 2">
            <a:extLst>
              <a:ext uri="{FF2B5EF4-FFF2-40B4-BE49-F238E27FC236}">
                <a16:creationId xmlns:a16="http://schemas.microsoft.com/office/drawing/2014/main" id="{E9A76C42-3DDC-411C-BC11-894A779CD631}"/>
              </a:ext>
            </a:extLst>
          </p:cNvPr>
          <p:cNvSpPr>
            <a:spLocks noGrp="1"/>
          </p:cNvSpPr>
          <p:nvPr>
            <p:ph idx="1"/>
          </p:nvPr>
        </p:nvSpPr>
        <p:spPr>
          <a:xfrm>
            <a:off x="838200" y="2448348"/>
            <a:ext cx="10216654" cy="4254439"/>
          </a:xfrm>
        </p:spPr>
        <p:txBody>
          <a:bodyPr>
            <a:noAutofit/>
          </a:bodyPr>
          <a:lstStyle/>
          <a:p>
            <a:pPr marL="742950" lvl="0" indent="-742950">
              <a:buAutoNum type="arabicPeriod"/>
            </a:pPr>
            <a:r>
              <a:rPr lang="en-US" sz="5400" dirty="0"/>
              <a:t>A teen girl, Jen, walking home after school with chores to do.</a:t>
            </a:r>
          </a:p>
          <a:p>
            <a:pPr marL="742950" lvl="0" indent="-742950">
              <a:buAutoNum type="arabicPeriod"/>
            </a:pPr>
            <a:r>
              <a:rPr lang="en-US" sz="5400" dirty="0"/>
              <a:t>A teen boy, Mark, looking for his lost dog.</a:t>
            </a:r>
          </a:p>
        </p:txBody>
      </p:sp>
    </p:spTree>
    <p:extLst>
      <p:ext uri="{BB962C8B-B14F-4D97-AF65-F5344CB8AC3E}">
        <p14:creationId xmlns:p14="http://schemas.microsoft.com/office/powerpoint/2010/main" val="1144470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A58DB9-A8D3-404C-ABB7-A638432EC83B}"/>
              </a:ext>
            </a:extLst>
          </p:cNvPr>
          <p:cNvPicPr>
            <a:picLocks noChangeAspect="1"/>
          </p:cNvPicPr>
          <p:nvPr/>
        </p:nvPicPr>
        <p:blipFill>
          <a:blip r:embed="rId2"/>
          <a:stretch>
            <a:fillRect/>
          </a:stretch>
        </p:blipFill>
        <p:spPr>
          <a:xfrm>
            <a:off x="0" y="0"/>
            <a:ext cx="12192000" cy="8138159"/>
          </a:xfrm>
          <a:prstGeom prst="rect">
            <a:avLst/>
          </a:prstGeom>
        </p:spPr>
      </p:pic>
    </p:spTree>
    <p:extLst>
      <p:ext uri="{BB962C8B-B14F-4D97-AF65-F5344CB8AC3E}">
        <p14:creationId xmlns:p14="http://schemas.microsoft.com/office/powerpoint/2010/main" val="2097981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Engaging Settings</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5" name="TextBox 4">
            <a:extLst>
              <a:ext uri="{FF2B5EF4-FFF2-40B4-BE49-F238E27FC236}">
                <a16:creationId xmlns:a16="http://schemas.microsoft.com/office/drawing/2014/main" id="{38EB92A6-6188-45C1-9C57-4D2FAEF4B437}"/>
              </a:ext>
            </a:extLst>
          </p:cNvPr>
          <p:cNvSpPr txBox="1"/>
          <p:nvPr/>
        </p:nvSpPr>
        <p:spPr>
          <a:xfrm>
            <a:off x="838200" y="2319463"/>
            <a:ext cx="10301805" cy="2958182"/>
          </a:xfrm>
          <a:prstGeom prst="rect">
            <a:avLst/>
          </a:prstGeom>
          <a:noFill/>
        </p:spPr>
        <p:txBody>
          <a:bodyPr wrap="square" rtlCol="0">
            <a:spAutoFit/>
          </a:bodyPr>
          <a:lstStyle/>
          <a:p>
            <a:pPr lvl="0">
              <a:lnSpc>
                <a:spcPct val="107000"/>
              </a:lnSpc>
              <a:spcAft>
                <a:spcPts val="800"/>
              </a:spcAft>
            </a:pPr>
            <a:r>
              <a:rPr lang="en-US" sz="4400" dirty="0">
                <a:solidFill>
                  <a:prstClr val="white"/>
                </a:solidFill>
                <a:ea typeface="Calibri" panose="020F0502020204030204" pitchFamily="34" charset="0"/>
                <a:cs typeface="Times New Roman" panose="02020603050405020304" pitchFamily="18" charset="0"/>
              </a:rPr>
              <a:t>In English and language arts classes, you’ve learned to </a:t>
            </a:r>
            <a:r>
              <a:rPr lang="en-US" sz="4400" i="1" dirty="0">
                <a:solidFill>
                  <a:prstClr val="white"/>
                </a:solidFill>
                <a:ea typeface="Calibri" panose="020F0502020204030204" pitchFamily="34" charset="0"/>
                <a:cs typeface="Times New Roman" panose="02020603050405020304" pitchFamily="18" charset="0"/>
              </a:rPr>
              <a:t>identify</a:t>
            </a:r>
            <a:r>
              <a:rPr lang="en-US" sz="4400" dirty="0">
                <a:solidFill>
                  <a:prstClr val="white"/>
                </a:solidFill>
                <a:ea typeface="Calibri" panose="020F0502020204030204" pitchFamily="34" charset="0"/>
                <a:cs typeface="Times New Roman" panose="02020603050405020304" pitchFamily="18" charset="0"/>
              </a:rPr>
              <a:t> </a:t>
            </a:r>
            <a:r>
              <a:rPr lang="en-US" sz="4400" b="1" dirty="0">
                <a:solidFill>
                  <a:prstClr val="white"/>
                </a:solidFill>
                <a:ea typeface="Calibri" panose="020F0502020204030204" pitchFamily="34" charset="0"/>
                <a:cs typeface="Times New Roman" panose="02020603050405020304" pitchFamily="18" charset="0"/>
              </a:rPr>
              <a:t>setting</a:t>
            </a:r>
            <a:r>
              <a:rPr lang="en-US" sz="4400" dirty="0">
                <a:solidFill>
                  <a:prstClr val="white"/>
                </a:solidFill>
                <a:ea typeface="Calibri" panose="020F0502020204030204" pitchFamily="34" charset="0"/>
                <a:cs typeface="Times New Roman" panose="02020603050405020304" pitchFamily="18" charset="0"/>
              </a:rPr>
              <a:t> and </a:t>
            </a:r>
            <a:r>
              <a:rPr lang="en-US" sz="4400" b="1" dirty="0">
                <a:solidFill>
                  <a:prstClr val="white"/>
                </a:solidFill>
                <a:ea typeface="Calibri" panose="020F0502020204030204" pitchFamily="34" charset="0"/>
                <a:cs typeface="Times New Roman" panose="02020603050405020304" pitchFamily="18" charset="0"/>
              </a:rPr>
              <a:t>character</a:t>
            </a:r>
            <a:r>
              <a:rPr lang="en-US" sz="4400" dirty="0">
                <a:solidFill>
                  <a:prstClr val="white"/>
                </a:solidFill>
                <a:ea typeface="Calibri" panose="020F0502020204030204" pitchFamily="34" charset="0"/>
                <a:cs typeface="Times New Roman" panose="02020603050405020304" pitchFamily="18" charset="0"/>
              </a:rPr>
              <a:t> as story elements. But how do writers engage readers with these settings? </a:t>
            </a:r>
          </a:p>
        </p:txBody>
      </p:sp>
    </p:spTree>
    <p:extLst>
      <p:ext uri="{BB962C8B-B14F-4D97-AF65-F5344CB8AC3E}">
        <p14:creationId xmlns:p14="http://schemas.microsoft.com/office/powerpoint/2010/main" val="3060065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BD29ED-26FF-4147-80EB-BD6C93E136C8}"/>
              </a:ext>
            </a:extLst>
          </p:cNvPr>
          <p:cNvPicPr>
            <a:picLocks noChangeAspect="1"/>
          </p:cNvPicPr>
          <p:nvPr/>
        </p:nvPicPr>
        <p:blipFill>
          <a:blip r:embed="rId2"/>
          <a:stretch>
            <a:fillRect/>
          </a:stretch>
        </p:blipFill>
        <p:spPr>
          <a:xfrm>
            <a:off x="-131740" y="-339635"/>
            <a:ext cx="12455479" cy="8315901"/>
          </a:xfrm>
          <a:prstGeom prst="rect">
            <a:avLst/>
          </a:prstGeom>
        </p:spPr>
      </p:pic>
    </p:spTree>
    <p:extLst>
      <p:ext uri="{BB962C8B-B14F-4D97-AF65-F5344CB8AC3E}">
        <p14:creationId xmlns:p14="http://schemas.microsoft.com/office/powerpoint/2010/main" val="1652914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949C51B-1069-44A4-AF6D-62BF6A842432}"/>
              </a:ext>
            </a:extLst>
          </p:cNvPr>
          <p:cNvSpPr/>
          <p:nvPr/>
        </p:nvSpPr>
        <p:spPr>
          <a:xfrm>
            <a:off x="585716" y="746741"/>
            <a:ext cx="5159675" cy="1869245"/>
          </a:xfrm>
          <a:custGeom>
            <a:avLst/>
            <a:gdLst>
              <a:gd name="connsiteX0" fmla="*/ 0 w 3115409"/>
              <a:gd name="connsiteY0" fmla="*/ 0 h 1869245"/>
              <a:gd name="connsiteX1" fmla="*/ 3115409 w 3115409"/>
              <a:gd name="connsiteY1" fmla="*/ 0 h 1869245"/>
              <a:gd name="connsiteX2" fmla="*/ 3115409 w 3115409"/>
              <a:gd name="connsiteY2" fmla="*/ 1869245 h 1869245"/>
              <a:gd name="connsiteX3" fmla="*/ 0 w 3115409"/>
              <a:gd name="connsiteY3" fmla="*/ 1869245 h 1869245"/>
              <a:gd name="connsiteX4" fmla="*/ 0 w 3115409"/>
              <a:gd name="connsiteY4" fmla="*/ 0 h 186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409" h="1869245">
                <a:moveTo>
                  <a:pt x="0" y="0"/>
                </a:moveTo>
                <a:lnTo>
                  <a:pt x="3115409" y="0"/>
                </a:lnTo>
                <a:lnTo>
                  <a:pt x="3115409" y="1869245"/>
                </a:lnTo>
                <a:lnTo>
                  <a:pt x="0" y="186924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Mark, a teen boy looking for his lost dog.</a:t>
            </a:r>
          </a:p>
        </p:txBody>
      </p:sp>
      <p:sp>
        <p:nvSpPr>
          <p:cNvPr id="4" name="Freeform: Shape 3">
            <a:extLst>
              <a:ext uri="{FF2B5EF4-FFF2-40B4-BE49-F238E27FC236}">
                <a16:creationId xmlns:a16="http://schemas.microsoft.com/office/drawing/2014/main" id="{5727B597-662E-41C3-8947-DB73E59A4740}"/>
              </a:ext>
            </a:extLst>
          </p:cNvPr>
          <p:cNvSpPr/>
          <p:nvPr/>
        </p:nvSpPr>
        <p:spPr>
          <a:xfrm>
            <a:off x="6388855" y="746741"/>
            <a:ext cx="5159675" cy="1869245"/>
          </a:xfrm>
          <a:custGeom>
            <a:avLst/>
            <a:gdLst>
              <a:gd name="connsiteX0" fmla="*/ 0 w 3115409"/>
              <a:gd name="connsiteY0" fmla="*/ 0 h 1869245"/>
              <a:gd name="connsiteX1" fmla="*/ 3115409 w 3115409"/>
              <a:gd name="connsiteY1" fmla="*/ 0 h 1869245"/>
              <a:gd name="connsiteX2" fmla="*/ 3115409 w 3115409"/>
              <a:gd name="connsiteY2" fmla="*/ 1869245 h 1869245"/>
              <a:gd name="connsiteX3" fmla="*/ 0 w 3115409"/>
              <a:gd name="connsiteY3" fmla="*/ 1869245 h 1869245"/>
              <a:gd name="connsiteX4" fmla="*/ 0 w 3115409"/>
              <a:gd name="connsiteY4" fmla="*/ 0 h 186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409" h="1869245">
                <a:moveTo>
                  <a:pt x="0" y="0"/>
                </a:moveTo>
                <a:lnTo>
                  <a:pt x="3115409" y="0"/>
                </a:lnTo>
                <a:lnTo>
                  <a:pt x="3115409" y="1869245"/>
                </a:lnTo>
                <a:lnTo>
                  <a:pt x="0" y="186924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Jen, a teen girl going to do chores after school.</a:t>
            </a:r>
          </a:p>
        </p:txBody>
      </p:sp>
      <p:pic>
        <p:nvPicPr>
          <p:cNvPr id="5" name="Picture 4" descr="A house with a grass field&#10;&#10;Description automatically generated">
            <a:extLst>
              <a:ext uri="{FF2B5EF4-FFF2-40B4-BE49-F238E27FC236}">
                <a16:creationId xmlns:a16="http://schemas.microsoft.com/office/drawing/2014/main" id="{9981118A-E262-42E9-ABFB-02148E7C332A}"/>
              </a:ext>
            </a:extLst>
          </p:cNvPr>
          <p:cNvPicPr>
            <a:picLocks noChangeAspect="1"/>
          </p:cNvPicPr>
          <p:nvPr/>
        </p:nvPicPr>
        <p:blipFill>
          <a:blip r:embed="rId2"/>
          <a:stretch>
            <a:fillRect/>
          </a:stretch>
        </p:blipFill>
        <p:spPr>
          <a:xfrm>
            <a:off x="585716" y="2901461"/>
            <a:ext cx="5159675" cy="3444083"/>
          </a:xfrm>
          <a:prstGeom prst="rect">
            <a:avLst/>
          </a:prstGeom>
          <a:effectLst>
            <a:outerShdw blurRad="50800" dist="38100" dir="2700000" algn="tl" rotWithShape="0">
              <a:prstClr val="black">
                <a:alpha val="40000"/>
              </a:prstClr>
            </a:outerShdw>
          </a:effectLst>
        </p:spPr>
      </p:pic>
      <p:pic>
        <p:nvPicPr>
          <p:cNvPr id="6" name="Picture 5" descr="A path with trees on the side of a dirt road&#10;&#10;Description automatically generated">
            <a:extLst>
              <a:ext uri="{FF2B5EF4-FFF2-40B4-BE49-F238E27FC236}">
                <a16:creationId xmlns:a16="http://schemas.microsoft.com/office/drawing/2014/main" id="{A223D824-BAC0-4B06-AD21-AECF36AFFC75}"/>
              </a:ext>
            </a:extLst>
          </p:cNvPr>
          <p:cNvPicPr>
            <a:picLocks noChangeAspect="1"/>
          </p:cNvPicPr>
          <p:nvPr/>
        </p:nvPicPr>
        <p:blipFill>
          <a:blip r:embed="rId3"/>
          <a:stretch>
            <a:fillRect/>
          </a:stretch>
        </p:blipFill>
        <p:spPr>
          <a:xfrm>
            <a:off x="6388857" y="2907911"/>
            <a:ext cx="5159676" cy="34311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8971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Goals and Objectives</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5" name="TextBox 4">
            <a:extLst>
              <a:ext uri="{FF2B5EF4-FFF2-40B4-BE49-F238E27FC236}">
                <a16:creationId xmlns:a16="http://schemas.microsoft.com/office/drawing/2014/main" id="{38EB92A6-6188-45C1-9C57-4D2FAEF4B437}"/>
              </a:ext>
            </a:extLst>
          </p:cNvPr>
          <p:cNvSpPr txBox="1"/>
          <p:nvPr/>
        </p:nvSpPr>
        <p:spPr>
          <a:xfrm>
            <a:off x="838200" y="2319463"/>
            <a:ext cx="10301805" cy="3785267"/>
          </a:xfrm>
          <a:prstGeom prst="rect">
            <a:avLst/>
          </a:prstGeom>
          <a:noFill/>
        </p:spPr>
        <p:txBody>
          <a:bodyPr wrap="square" rtlCol="0">
            <a:spAutoFit/>
          </a:bodyPr>
          <a:lstStyle/>
          <a:p>
            <a:pPr>
              <a:lnSpc>
                <a:spcPct val="107000"/>
              </a:lnSpc>
              <a:spcAft>
                <a:spcPts val="800"/>
              </a:spcAft>
            </a:pPr>
            <a:r>
              <a:rPr lang="en-US" sz="4400" dirty="0"/>
              <a:t>This module covers narrative writing techniques to clearly and effectively describe </a:t>
            </a:r>
            <a:r>
              <a:rPr lang="en-US" sz="4400" b="1" dirty="0"/>
              <a:t>settings</a:t>
            </a:r>
            <a:r>
              <a:rPr lang="en-US" sz="4400" dirty="0"/>
              <a:t> using </a:t>
            </a:r>
            <a:r>
              <a:rPr lang="en-US" sz="4400" u="sng" dirty="0"/>
              <a:t>sensory details</a:t>
            </a:r>
            <a:r>
              <a:rPr lang="en-US" sz="4400" dirty="0"/>
              <a:t> to engage readers. During this unit, you will: </a:t>
            </a:r>
          </a:p>
          <a:p>
            <a:pPr lvl="0">
              <a:lnSpc>
                <a:spcPct val="107000"/>
              </a:lnSpc>
              <a:spcAft>
                <a:spcPts val="800"/>
              </a:spcAft>
            </a:pPr>
            <a:endParaRPr lang="en-US" sz="4400" dirty="0">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1501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Goals and Objectives</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51E0139E-97AE-43AC-9C37-AEC444E539E3}"/>
              </a:ext>
            </a:extLst>
          </p:cNvPr>
          <p:cNvSpPr txBox="1">
            <a:spLocks/>
          </p:cNvSpPr>
          <p:nvPr/>
        </p:nvSpPr>
        <p:spPr>
          <a:xfrm>
            <a:off x="838200" y="2289552"/>
            <a:ext cx="10703313" cy="4203323"/>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Font typeface="Wingdings" panose="05000000000000000000" pitchFamily="2" charset="2"/>
              <a:buChar char="Ø"/>
            </a:pPr>
            <a:r>
              <a:rPr lang="en-US" sz="3200" dirty="0"/>
              <a:t> Recognize and interpret how the point of view character influences narrative description</a:t>
            </a:r>
          </a:p>
          <a:p>
            <a:pPr>
              <a:buFont typeface="Wingdings" panose="05000000000000000000" pitchFamily="2" charset="2"/>
              <a:buChar char="Ø"/>
            </a:pPr>
            <a:r>
              <a:rPr lang="en-US" sz="3200" dirty="0"/>
              <a:t> Use active verbs and adjectives to describe sensory details</a:t>
            </a:r>
          </a:p>
          <a:p>
            <a:pPr>
              <a:buFont typeface="Wingdings" panose="05000000000000000000" pitchFamily="2" charset="2"/>
              <a:buChar char="Ø"/>
            </a:pPr>
            <a:r>
              <a:rPr lang="en-US" sz="3200" dirty="0"/>
              <a:t> Produce a logically connected, descriptive narrative paragraph using these techniques</a:t>
            </a:r>
          </a:p>
        </p:txBody>
      </p:sp>
    </p:spTree>
    <p:extLst>
      <p:ext uri="{BB962C8B-B14F-4D97-AF65-F5344CB8AC3E}">
        <p14:creationId xmlns:p14="http://schemas.microsoft.com/office/powerpoint/2010/main" val="180242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Point of View</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51E0139E-97AE-43AC-9C37-AEC444E539E3}"/>
              </a:ext>
            </a:extLst>
          </p:cNvPr>
          <p:cNvSpPr txBox="1">
            <a:spLocks/>
          </p:cNvSpPr>
          <p:nvPr/>
        </p:nvSpPr>
        <p:spPr>
          <a:xfrm>
            <a:off x="838200" y="2289553"/>
            <a:ext cx="10703313" cy="428595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4400" dirty="0"/>
              <a:t>To determine the point of view, ask:</a:t>
            </a:r>
          </a:p>
          <a:p>
            <a:pPr>
              <a:buFont typeface="Wingdings" panose="05000000000000000000" pitchFamily="2" charset="2"/>
              <a:buChar char="Ø"/>
            </a:pPr>
            <a:r>
              <a:rPr lang="en-US" sz="4400" dirty="0"/>
              <a:t>Who is the story about? </a:t>
            </a:r>
          </a:p>
          <a:p>
            <a:pPr>
              <a:buFont typeface="Wingdings" panose="05000000000000000000" pitchFamily="2" charset="2"/>
              <a:buChar char="Ø"/>
            </a:pPr>
            <a:r>
              <a:rPr lang="en-US" sz="4400" dirty="0"/>
              <a:t>Who is telling this story? </a:t>
            </a:r>
          </a:p>
          <a:p>
            <a:pPr>
              <a:buFont typeface="Wingdings" panose="05000000000000000000" pitchFamily="2" charset="2"/>
              <a:buChar char="Ø"/>
            </a:pPr>
            <a:r>
              <a:rPr lang="en-US" sz="4400" dirty="0"/>
              <a:t>When are they telling it? </a:t>
            </a:r>
          </a:p>
          <a:p>
            <a:pPr marL="0" indent="0">
              <a:buNone/>
            </a:pPr>
            <a:endParaRPr lang="en-US" sz="3600" dirty="0"/>
          </a:p>
        </p:txBody>
      </p:sp>
    </p:spTree>
    <p:extLst>
      <p:ext uri="{BB962C8B-B14F-4D97-AF65-F5344CB8AC3E}">
        <p14:creationId xmlns:p14="http://schemas.microsoft.com/office/powerpoint/2010/main" val="3679573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8AA-7205-4D2B-B163-01B8DA5C49E4}"/>
              </a:ext>
            </a:extLst>
          </p:cNvPr>
          <p:cNvSpPr>
            <a:spLocks noGrp="1"/>
          </p:cNvSpPr>
          <p:nvPr>
            <p:ph type="title"/>
          </p:nvPr>
        </p:nvSpPr>
        <p:spPr/>
        <p:txBody>
          <a:bodyPr/>
          <a:lstStyle/>
          <a:p>
            <a:r>
              <a:rPr lang="en-US" b="1" dirty="0">
                <a:latin typeface="Adobe Garamond Pro" panose="02020502050506090403" pitchFamily="18" charset="0"/>
              </a:rPr>
              <a:t>Point of View</a:t>
            </a:r>
            <a:br>
              <a:rPr lang="en-US" dirty="0"/>
            </a:br>
            <a:endParaRPr lang="en-US" sz="2000" i="1" dirty="0">
              <a:latin typeface="+mn-lt"/>
            </a:endParaRPr>
          </a:p>
        </p:txBody>
      </p:sp>
      <p:sp>
        <p:nvSpPr>
          <p:cNvPr id="4" name="Content Placeholder 2">
            <a:extLst>
              <a:ext uri="{FF2B5EF4-FFF2-40B4-BE49-F238E27FC236}">
                <a16:creationId xmlns:a16="http://schemas.microsoft.com/office/drawing/2014/main" id="{12E151F6-2A04-4DF9-B53E-DF8C699A20FA}"/>
              </a:ext>
            </a:extLst>
          </p:cNvPr>
          <p:cNvSpPr txBox="1">
            <a:spLocks/>
          </p:cNvSpPr>
          <p:nvPr/>
        </p:nvSpPr>
        <p:spPr>
          <a:xfrm>
            <a:off x="1603979" y="2168132"/>
            <a:ext cx="10201445" cy="440737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51E0139E-97AE-43AC-9C37-AEC444E539E3}"/>
              </a:ext>
            </a:extLst>
          </p:cNvPr>
          <p:cNvSpPr txBox="1">
            <a:spLocks/>
          </p:cNvSpPr>
          <p:nvPr/>
        </p:nvSpPr>
        <p:spPr>
          <a:xfrm>
            <a:off x="838200" y="2289553"/>
            <a:ext cx="10703313" cy="428595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107000"/>
              </a:lnSpc>
              <a:spcAft>
                <a:spcPts val="800"/>
              </a:spcAft>
              <a:buNone/>
            </a:pPr>
            <a:r>
              <a:rPr lang="en-US" sz="4400" dirty="0">
                <a:ea typeface="Calibri" panose="020F0502020204030204" pitchFamily="34" charset="0"/>
              </a:rPr>
              <a:t>The main character, or </a:t>
            </a:r>
            <a:r>
              <a:rPr lang="en-US" sz="4400" b="1" dirty="0">
                <a:ea typeface="Calibri" panose="020F0502020204030204" pitchFamily="34" charset="0"/>
              </a:rPr>
              <a:t>POV character</a:t>
            </a:r>
            <a:r>
              <a:rPr lang="en-US" sz="4400" dirty="0">
                <a:ea typeface="Calibri" panose="020F0502020204030204" pitchFamily="34" charset="0"/>
              </a:rPr>
              <a:t>, tells us who the story is about. When the main character or actor tells the story directly, the narrative uses </a:t>
            </a:r>
            <a:r>
              <a:rPr lang="en-US" sz="4400" b="1" dirty="0">
                <a:solidFill>
                  <a:srgbClr val="FF5050"/>
                </a:solidFill>
                <a:ea typeface="Calibri" panose="020F0502020204030204" pitchFamily="34" charset="0"/>
              </a:rPr>
              <a:t>first-person</a:t>
            </a:r>
            <a:r>
              <a:rPr lang="en-US" sz="4400" dirty="0">
                <a:ea typeface="Calibri" panose="020F0502020204030204" pitchFamily="34" charset="0"/>
              </a:rPr>
              <a:t> voice, with pronouns including </a:t>
            </a:r>
            <a:r>
              <a:rPr lang="en-US" sz="4400" b="1" dirty="0">
                <a:ea typeface="Calibri" panose="020F0502020204030204" pitchFamily="34" charset="0"/>
              </a:rPr>
              <a:t>I, my, me,</a:t>
            </a:r>
            <a:r>
              <a:rPr lang="en-US" sz="4400" dirty="0">
                <a:ea typeface="Calibri" panose="020F0502020204030204" pitchFamily="34" charset="0"/>
              </a:rPr>
              <a:t> </a:t>
            </a:r>
            <a:r>
              <a:rPr lang="en-US" sz="4400" b="1" dirty="0">
                <a:ea typeface="Calibri" panose="020F0502020204030204" pitchFamily="34" charset="0"/>
              </a:rPr>
              <a:t>we, our, and us</a:t>
            </a:r>
            <a:r>
              <a:rPr lang="en-US" sz="4400" dirty="0">
                <a:ea typeface="Calibri" panose="020F0502020204030204" pitchFamily="34" charset="0"/>
              </a:rPr>
              <a:t>. </a:t>
            </a:r>
            <a:endParaRPr lang="en-US" sz="4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677568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8756</TotalTime>
  <Words>3697</Words>
  <Application>Microsoft Office PowerPoint</Application>
  <PresentationFormat>Widescreen</PresentationFormat>
  <Paragraphs>282</Paragraphs>
  <Slides>51</Slides>
  <Notes>47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Adobe Garamond Pro</vt:lpstr>
      <vt:lpstr>Arial</vt:lpstr>
      <vt:lpstr>Calibri</vt:lpstr>
      <vt:lpstr>Corbel</vt:lpstr>
      <vt:lpstr>Wingdings</vt:lpstr>
      <vt:lpstr>Depth</vt:lpstr>
      <vt:lpstr>Engaging Settings</vt:lpstr>
      <vt:lpstr>Elements of Story Setting, character, plot, and theme</vt:lpstr>
      <vt:lpstr>Elements of Setting Place and Time</vt:lpstr>
      <vt:lpstr>Engaging Settings </vt:lpstr>
      <vt:lpstr>Engaging Settings </vt:lpstr>
      <vt:lpstr>Goals and Objectives </vt:lpstr>
      <vt:lpstr>Goals and Objectives </vt:lpstr>
      <vt:lpstr>Point of View </vt:lpstr>
      <vt:lpstr>Point of View </vt:lpstr>
      <vt:lpstr>Point of View </vt:lpstr>
      <vt:lpstr>Point of View </vt:lpstr>
      <vt:lpstr>PowerPoint Presentation</vt:lpstr>
      <vt:lpstr>Point of View </vt:lpstr>
      <vt:lpstr>Point of 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Engaging Settings </vt:lpstr>
      <vt:lpstr>PowerPoint Presentation</vt:lpstr>
      <vt:lpstr>PowerPoint Presentation</vt:lpstr>
      <vt:lpstr>PowerPoint Presentation</vt:lpstr>
      <vt:lpstr>PowerPoint Presentation</vt:lpstr>
      <vt:lpstr>PowerPoint Presentation</vt:lpstr>
      <vt:lpstr>Engaging Settings </vt:lpstr>
      <vt:lpstr>1. Establish the Point of View (W W W W H)</vt:lpstr>
      <vt:lpstr>1. Establish the Point of View (W W W W H)</vt:lpstr>
      <vt:lpstr>PowerPoint Presentation</vt:lpstr>
      <vt:lpstr>1. Establish the Point of View </vt:lpstr>
      <vt:lpstr>2. Describe a Sensory Detail </vt:lpstr>
      <vt:lpstr>PowerPoint Presentation</vt:lpstr>
      <vt:lpstr>2. Describe a Sensory Detail </vt:lpstr>
      <vt:lpstr>2. Describe a Sensory Detail </vt:lpstr>
      <vt:lpstr>2. Describe a Sensory Detail </vt:lpstr>
      <vt:lpstr>3. Describe Two More Sensory Details </vt:lpstr>
      <vt:lpstr>PowerPoint Presentation</vt:lpstr>
      <vt:lpstr>3. Describe Two More Sensory Details </vt:lpstr>
      <vt:lpstr>3. Describe Two More Sensory Details </vt:lpstr>
      <vt:lpstr>3. Describe Two More Sensory Details </vt:lpstr>
      <vt:lpstr>A Description of Setting </vt:lpstr>
      <vt:lpstr>PowerPoint Presentation</vt:lpstr>
      <vt:lpstr>Practice </vt:lpstr>
      <vt:lpstr>Practice </vt:lpstr>
      <vt:lpstr>Assessment Paragraph</vt:lpstr>
      <vt:lpstr>Optional Point of View Characters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Dennison</dc:creator>
  <cp:lastModifiedBy>Laurie Dennison</cp:lastModifiedBy>
  <cp:revision>17</cp:revision>
  <dcterms:created xsi:type="dcterms:W3CDTF">2019-11-20T23:22:53Z</dcterms:created>
  <dcterms:modified xsi:type="dcterms:W3CDTF">2020-03-24T14:11:50Z</dcterms:modified>
</cp:coreProperties>
</file>